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14" r:id="rId2"/>
    <p:sldId id="262" r:id="rId3"/>
    <p:sldId id="364" r:id="rId4"/>
    <p:sldId id="355" r:id="rId5"/>
    <p:sldId id="365" r:id="rId6"/>
    <p:sldId id="369" r:id="rId7"/>
    <p:sldId id="363" r:id="rId8"/>
    <p:sldId id="381" r:id="rId9"/>
    <p:sldId id="346" r:id="rId10"/>
    <p:sldId id="358" r:id="rId11"/>
    <p:sldId id="376" r:id="rId12"/>
    <p:sldId id="383" r:id="rId13"/>
    <p:sldId id="382" r:id="rId14"/>
    <p:sldId id="391" r:id="rId15"/>
    <p:sldId id="392" r:id="rId16"/>
    <p:sldId id="393" r:id="rId17"/>
    <p:sldId id="368" r:id="rId18"/>
    <p:sldId id="394" r:id="rId19"/>
    <p:sldId id="371" r:id="rId20"/>
    <p:sldId id="372" r:id="rId21"/>
    <p:sldId id="373" r:id="rId22"/>
    <p:sldId id="395" r:id="rId23"/>
    <p:sldId id="375" r:id="rId24"/>
    <p:sldId id="377" r:id="rId25"/>
    <p:sldId id="378" r:id="rId26"/>
    <p:sldId id="374" r:id="rId27"/>
    <p:sldId id="384" r:id="rId28"/>
    <p:sldId id="385" r:id="rId29"/>
    <p:sldId id="386" r:id="rId30"/>
    <p:sldId id="388" r:id="rId31"/>
    <p:sldId id="387" r:id="rId32"/>
    <p:sldId id="389" r:id="rId33"/>
    <p:sldId id="390" r:id="rId34"/>
    <p:sldId id="379" r:id="rId35"/>
    <p:sldId id="397" r:id="rId36"/>
    <p:sldId id="396" r:id="rId37"/>
    <p:sldId id="398" r:id="rId38"/>
    <p:sldId id="311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D24CCE54-FE83-4696-AB20-6643DA672113}">
          <p14:sldIdLst>
            <p14:sldId id="314"/>
            <p14:sldId id="262"/>
          </p14:sldIdLst>
        </p14:section>
        <p14:section name="background" id="{5F5743B5-D562-450E-AE49-A9533E791217}">
          <p14:sldIdLst>
            <p14:sldId id="364"/>
            <p14:sldId id="355"/>
            <p14:sldId id="365"/>
          </p14:sldIdLst>
        </p14:section>
        <p14:section name="reconstruction" id="{E4DA85A0-94DC-4F5B-8804-F4676281CB6E}">
          <p14:sldIdLst>
            <p14:sldId id="369"/>
            <p14:sldId id="363"/>
            <p14:sldId id="381"/>
            <p14:sldId id="346"/>
            <p14:sldId id="358"/>
            <p14:sldId id="376"/>
            <p14:sldId id="383"/>
            <p14:sldId id="382"/>
          </p14:sldIdLst>
        </p14:section>
        <p14:section name="path planning" id="{8DA99A86-A690-499A-8766-A613D0B524EC}">
          <p14:sldIdLst>
            <p14:sldId id="391"/>
            <p14:sldId id="392"/>
            <p14:sldId id="393"/>
            <p14:sldId id="368"/>
            <p14:sldId id="394"/>
            <p14:sldId id="371"/>
            <p14:sldId id="372"/>
            <p14:sldId id="373"/>
            <p14:sldId id="395"/>
            <p14:sldId id="375"/>
            <p14:sldId id="377"/>
            <p14:sldId id="378"/>
          </p14:sldIdLst>
        </p14:section>
        <p14:section name="coordinate matching" id="{879E8E69-F346-4458-AAAA-9ADC5C6F522A}">
          <p14:sldIdLst>
            <p14:sldId id="374"/>
            <p14:sldId id="384"/>
            <p14:sldId id="385"/>
            <p14:sldId id="386"/>
            <p14:sldId id="388"/>
            <p14:sldId id="387"/>
            <p14:sldId id="389"/>
            <p14:sldId id="390"/>
          </p14:sldIdLst>
        </p14:section>
        <p14:section name="summary" id="{CC919FAB-96EB-4375-9773-8EF3B87F44FE}">
          <p14:sldIdLst>
            <p14:sldId id="379"/>
            <p14:sldId id="397"/>
            <p14:sldId id="396"/>
            <p14:sldId id="398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480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39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4838" userDrawn="1">
          <p15:clr>
            <a:srgbClr val="A4A3A4"/>
          </p15:clr>
        </p15:guide>
        <p15:guide id="11" pos="5269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61E"/>
    <a:srgbClr val="A1CB8C"/>
    <a:srgbClr val="4472C4"/>
    <a:srgbClr val="FFFFFF"/>
    <a:srgbClr val="BD7F55"/>
    <a:srgbClr val="ED7D31"/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06" autoAdjust="0"/>
    <p:restoredTop sz="88188" autoAdjust="0"/>
  </p:normalViewPr>
  <p:slideViewPr>
    <p:cSldViewPr snapToGrid="0" showGuides="1">
      <p:cViewPr varScale="1">
        <p:scale>
          <a:sx n="106" d="100"/>
          <a:sy n="106" d="100"/>
        </p:scale>
        <p:origin x="571" y="82"/>
      </p:cViewPr>
      <p:guideLst>
        <p:guide pos="3863"/>
        <p:guide orient="horz" pos="1003"/>
        <p:guide orient="horz" pos="1480"/>
        <p:guide orient="horz" pos="3113"/>
        <p:guide pos="2139"/>
        <p:guide pos="4067"/>
        <p:guide pos="4838"/>
        <p:guide pos="5269"/>
        <p:guide pos="2275"/>
      </p:guideLst>
    </p:cSldViewPr>
  </p:slideViewPr>
  <p:outlineViewPr>
    <p:cViewPr>
      <p:scale>
        <a:sx n="33" d="100"/>
        <a:sy n="33" d="100"/>
      </p:scale>
      <p:origin x="0" y="-780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2024/2/9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54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57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90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67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68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822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042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544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111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535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8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1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2328587" y="6244170"/>
            <a:ext cx="7554800" cy="406590"/>
            <a:chOff x="2328587" y="6073254"/>
            <a:chExt cx="7554800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7ABA8D-3632-4FB6-8561-0367E4880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285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F70B8EC-E67C-4355-9367-9F32C48344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983387" y="6316922"/>
              <a:ext cx="900000" cy="0"/>
            </a:xfrm>
            <a:prstGeom prst="line">
              <a:avLst/>
            </a:prstGeom>
            <a:ln w="127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57ABA8D-3632-4FB6-8561-0367E4880E76}"/>
              </a:ext>
            </a:extLst>
          </p:cNvPr>
          <p:cNvCxnSpPr>
            <a:cxnSpLocks/>
          </p:cNvCxnSpPr>
          <p:nvPr userDrawn="1"/>
        </p:nvCxnSpPr>
        <p:spPr>
          <a:xfrm>
            <a:off x="23285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F70B8EC-E67C-4355-9367-9F32C483445D}"/>
              </a:ext>
            </a:extLst>
          </p:cNvPr>
          <p:cNvCxnSpPr>
            <a:cxnSpLocks/>
          </p:cNvCxnSpPr>
          <p:nvPr userDrawn="1"/>
        </p:nvCxnSpPr>
        <p:spPr>
          <a:xfrm>
            <a:off x="8983387" y="6496383"/>
            <a:ext cx="9000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0763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946863" y="4805775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60764" y="4696131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7.png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0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8.png"/><Relationship Id="rId4" Type="http://schemas.openxmlformats.org/officeDocument/2006/relationships/image" Target="../media/image3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570411" y="1898492"/>
            <a:ext cx="11051177" cy="1530508"/>
          </a:xfrm>
        </p:spPr>
        <p:txBody>
          <a:bodyPr/>
          <a:lstStyle/>
          <a:p>
            <a:r>
              <a:rPr lang="en-US" altLang="zh-CN" sz="3600" dirty="0"/>
              <a:t>Visualization of multi-axis ultrasonic</a:t>
            </a:r>
            <a:br>
              <a:rPr lang="en-US" altLang="zh-CN" sz="3600" dirty="0"/>
            </a:br>
            <a:r>
              <a:rPr lang="en-US" altLang="zh-CN" sz="3600" dirty="0"/>
              <a:t>scanning route simulation for curved</a:t>
            </a:r>
            <a:br>
              <a:rPr lang="en-US" altLang="zh-CN" sz="3600" dirty="0"/>
            </a:br>
            <a:r>
              <a:rPr lang="en-US" altLang="zh-CN" sz="3600" dirty="0"/>
              <a:t>parts</a:t>
            </a:r>
            <a:endParaRPr lang="zh-CN" altLang="en-US" sz="36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2735727" y="4376667"/>
            <a:ext cx="8641333" cy="948673"/>
          </a:xfrm>
        </p:spPr>
        <p:txBody>
          <a:bodyPr/>
          <a:lstStyle/>
          <a:p>
            <a:pPr algn="l"/>
            <a:r>
              <a:rPr lang="en-US" altLang="zh-CN" dirty="0"/>
              <a:t>Instructor</a:t>
            </a:r>
            <a:r>
              <a:rPr lang="zh-CN" altLang="en-US" dirty="0"/>
              <a:t>：</a:t>
            </a:r>
            <a:r>
              <a:rPr lang="en-US" altLang="zh-CN" dirty="0"/>
              <a:t>Yang Zhang</a:t>
            </a:r>
          </a:p>
          <a:p>
            <a:pPr algn="l"/>
            <a:r>
              <a:rPr lang="en-US" altLang="zh-CN" dirty="0"/>
              <a:t>Student</a:t>
            </a:r>
            <a:r>
              <a:rPr lang="zh-CN" altLang="en-US" dirty="0"/>
              <a:t>：</a:t>
            </a:r>
            <a:r>
              <a:rPr lang="en-US" altLang="zh-CN" dirty="0" err="1"/>
              <a:t>Zizhuo</a:t>
            </a:r>
            <a:r>
              <a:rPr lang="en-US" altLang="zh-CN" dirty="0"/>
              <a:t> Wang and others</a:t>
            </a:r>
          </a:p>
        </p:txBody>
      </p:sp>
    </p:spTree>
    <p:extLst>
      <p:ext uri="{BB962C8B-B14F-4D97-AF65-F5344CB8AC3E}">
        <p14:creationId xmlns:p14="http://schemas.microsoft.com/office/powerpoint/2010/main" val="1194094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2052F88-1043-4F24-AF27-2BCF4EC18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0C9ED9A-DA70-6BFA-858C-04FF061038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8D1704-7C7D-E862-929A-FA3C308F21C8}"/>
              </a:ext>
            </a:extLst>
          </p:cNvPr>
          <p:cNvSpPr txBox="1"/>
          <p:nvPr/>
        </p:nvSpPr>
        <p:spPr>
          <a:xfrm>
            <a:off x="3874416" y="5511535"/>
            <a:ext cx="4781073" cy="7078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Result of cross-sectional line reconstruction with sample curve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F6BB01D-A445-AB35-5227-B8831659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33" y="1486791"/>
            <a:ext cx="4542373" cy="3662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DB5669-C109-6C11-C960-756DD9F21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60" y="1486791"/>
            <a:ext cx="5853112" cy="3822881"/>
          </a:xfrm>
          <a:prstGeom prst="rect">
            <a:avLst/>
          </a:prstGeom>
        </p:spPr>
      </p:pic>
      <p:sp>
        <p:nvSpPr>
          <p:cNvPr id="6" name="文本占位符 1">
            <a:extLst>
              <a:ext uri="{FF2B5EF4-FFF2-40B4-BE49-F238E27FC236}">
                <a16:creationId xmlns:a16="http://schemas.microsoft.com/office/drawing/2014/main" id="{72A35DEC-944E-6AA1-4F4A-3B9FFFED25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374935" cy="598488"/>
          </a:xfrm>
        </p:spPr>
        <p:txBody>
          <a:bodyPr/>
          <a:lstStyle/>
          <a:p>
            <a:r>
              <a:rPr lang="en-US" altLang="zh-CN" dirty="0"/>
              <a:t>2.2 Reconstruction of Cross-sectional 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237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F77499-32E1-E6D1-7C11-CEC0E1471B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068649" cy="598488"/>
          </a:xfrm>
        </p:spPr>
        <p:txBody>
          <a:bodyPr/>
          <a:lstStyle/>
          <a:p>
            <a:r>
              <a:rPr lang="en-US" altLang="zh-CN" dirty="0"/>
              <a:t>2.3 Reconstruction of surface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437E3-5FDE-C6D1-61F9-D82FECD1B2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78685" y="7309265"/>
            <a:ext cx="4151344" cy="4191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DC4DDB-967F-E0F4-5A46-1319A15CE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6425F2C-4A11-A81B-883D-1A8125CF4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69" y="931408"/>
            <a:ext cx="4406900" cy="4191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60C33DD-6B35-E973-EFD9-C35494AA6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385" y="1592910"/>
            <a:ext cx="5992019" cy="3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A3485AD-963C-7703-7B13-C852AF55EC5F}"/>
              </a:ext>
            </a:extLst>
          </p:cNvPr>
          <p:cNvSpPr txBox="1"/>
          <p:nvPr/>
        </p:nvSpPr>
        <p:spPr>
          <a:xfrm>
            <a:off x="637596" y="1810275"/>
            <a:ext cx="415134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Main method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A surface is an extension of curves.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0195AD6-6615-A66D-DBF7-AD1B854BA905}"/>
              </a:ext>
            </a:extLst>
          </p:cNvPr>
          <p:cNvSpPr/>
          <p:nvPr/>
        </p:nvSpPr>
        <p:spPr>
          <a:xfrm>
            <a:off x="637596" y="2859894"/>
            <a:ext cx="3975616" cy="135683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View reconstructed curves as data points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D44DCF3-CF16-D02E-0519-C5D65C7A6108}"/>
              </a:ext>
            </a:extLst>
          </p:cNvPr>
          <p:cNvSpPr txBox="1"/>
          <p:nvPr/>
        </p:nvSpPr>
        <p:spPr>
          <a:xfrm>
            <a:off x="6430005" y="5089571"/>
            <a:ext cx="4781073" cy="7078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Program structure of surface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reconstructure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94BE1E-2842-7CC6-AAE5-3B00F46F3FF5}"/>
              </a:ext>
            </a:extLst>
          </p:cNvPr>
          <p:cNvSpPr/>
          <p:nvPr/>
        </p:nvSpPr>
        <p:spPr>
          <a:xfrm>
            <a:off x="5792992" y="2753260"/>
            <a:ext cx="144152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Data input</a:t>
            </a:r>
            <a:endParaRPr lang="zh-CN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95B99E8-5170-BBBE-267B-B9C693F6A9C6}"/>
              </a:ext>
            </a:extLst>
          </p:cNvPr>
          <p:cNvSpPr/>
          <p:nvPr/>
        </p:nvSpPr>
        <p:spPr>
          <a:xfrm>
            <a:off x="5766097" y="3275111"/>
            <a:ext cx="1441525" cy="307777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400" b="0" i="0" dirty="0">
                <a:solidFill>
                  <a:schemeClr val="bg1"/>
                </a:solidFill>
                <a:effectLst/>
                <a:latin typeface="-apple-system"/>
              </a:rPr>
              <a:t>Main function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3A33D15-9408-B718-2D81-A5D45355DDC4}"/>
              </a:ext>
            </a:extLst>
          </p:cNvPr>
          <p:cNvSpPr/>
          <p:nvPr/>
        </p:nvSpPr>
        <p:spPr>
          <a:xfrm>
            <a:off x="8423238" y="2348884"/>
            <a:ext cx="962810" cy="276999"/>
          </a:xfrm>
          <a:prstGeom prst="rect">
            <a:avLst/>
          </a:prstGeom>
          <a:solidFill>
            <a:srgbClr val="A1CB8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200" dirty="0">
                <a:solidFill>
                  <a:srgbClr val="333333"/>
                </a:solidFill>
                <a:latin typeface="-apple-system"/>
              </a:rPr>
              <a:t>Solve chord</a:t>
            </a:r>
            <a:endParaRPr lang="zh-CN" altLang="en-US" sz="12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9D4E53-67B8-1550-C758-ABB3253379C6}"/>
              </a:ext>
            </a:extLst>
          </p:cNvPr>
          <p:cNvSpPr/>
          <p:nvPr/>
        </p:nvSpPr>
        <p:spPr>
          <a:xfrm>
            <a:off x="9667694" y="2349500"/>
            <a:ext cx="1335053" cy="276999"/>
          </a:xfrm>
          <a:prstGeom prst="rect">
            <a:avLst/>
          </a:prstGeom>
          <a:solidFill>
            <a:srgbClr val="A1CB8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200" dirty="0">
                <a:solidFill>
                  <a:srgbClr val="333333"/>
                </a:solidFill>
                <a:latin typeface="-apple-system"/>
              </a:rPr>
              <a:t>Apply parameter</a:t>
            </a:r>
            <a:endParaRPr lang="zh-CN" altLang="en-US" sz="12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CDF64E-4F17-7A85-FA91-751B025FA401}"/>
              </a:ext>
            </a:extLst>
          </p:cNvPr>
          <p:cNvSpPr/>
          <p:nvPr/>
        </p:nvSpPr>
        <p:spPr>
          <a:xfrm>
            <a:off x="8336903" y="3202207"/>
            <a:ext cx="1335053" cy="461665"/>
          </a:xfrm>
          <a:prstGeom prst="rect">
            <a:avLst/>
          </a:prstGeom>
          <a:solidFill>
            <a:srgbClr val="A1CB8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200" dirty="0">
                <a:solidFill>
                  <a:srgbClr val="333333"/>
                </a:solidFill>
                <a:latin typeface="-apple-system"/>
              </a:rPr>
              <a:t>Apply boundary condition</a:t>
            </a:r>
            <a:endParaRPr lang="zh-CN" altLang="en-US" sz="12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1AB5F7-6EC2-DF38-93B0-6C4F9D6559B8}"/>
              </a:ext>
            </a:extLst>
          </p:cNvPr>
          <p:cNvSpPr/>
          <p:nvPr/>
        </p:nvSpPr>
        <p:spPr>
          <a:xfrm>
            <a:off x="9667693" y="3202207"/>
            <a:ext cx="1660136" cy="461665"/>
          </a:xfrm>
          <a:prstGeom prst="rect">
            <a:avLst/>
          </a:prstGeom>
          <a:solidFill>
            <a:srgbClr val="A1CB8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200" dirty="0">
                <a:solidFill>
                  <a:srgbClr val="333333"/>
                </a:solidFill>
                <a:latin typeface="-apple-system"/>
              </a:rPr>
              <a:t>Solve control</a:t>
            </a:r>
          </a:p>
          <a:p>
            <a:pPr algn="ctr">
              <a:buClr>
                <a:srgbClr val="C00000"/>
              </a:buClr>
            </a:pPr>
            <a:r>
              <a:rPr lang="en-US" altLang="zh-CN" sz="1200" dirty="0">
                <a:solidFill>
                  <a:srgbClr val="333333"/>
                </a:solidFill>
                <a:latin typeface="-apple-system"/>
              </a:rPr>
              <a:t> points</a:t>
            </a:r>
            <a:endParaRPr lang="zh-CN" altLang="en-US" sz="12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1672F5-0617-5CDF-5964-52DFF4028350}"/>
              </a:ext>
            </a:extLst>
          </p:cNvPr>
          <p:cNvSpPr/>
          <p:nvPr/>
        </p:nvSpPr>
        <p:spPr>
          <a:xfrm>
            <a:off x="8364538" y="4200032"/>
            <a:ext cx="1335053" cy="307777"/>
          </a:xfrm>
          <a:prstGeom prst="rect">
            <a:avLst/>
          </a:prstGeom>
          <a:solidFill>
            <a:srgbClr val="A1CB8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Ergodic u and v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163797-E187-2718-1CA4-EF87D855E295}"/>
              </a:ext>
            </a:extLst>
          </p:cNvPr>
          <p:cNvSpPr/>
          <p:nvPr/>
        </p:nvSpPr>
        <p:spPr>
          <a:xfrm>
            <a:off x="9784444" y="4201340"/>
            <a:ext cx="1543385" cy="307777"/>
          </a:xfrm>
          <a:prstGeom prst="rect">
            <a:avLst/>
          </a:prstGeom>
          <a:solidFill>
            <a:srgbClr val="A1CB8C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400" dirty="0">
                <a:solidFill>
                  <a:srgbClr val="333333"/>
                </a:solidFill>
                <a:latin typeface="-apple-system"/>
              </a:rPr>
              <a:t>Generate figure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D80C151-0023-816F-9CF5-A41FD706BAA7}"/>
              </a:ext>
            </a:extLst>
          </p:cNvPr>
          <p:cNvSpPr/>
          <p:nvPr/>
        </p:nvSpPr>
        <p:spPr>
          <a:xfrm>
            <a:off x="6776379" y="4074083"/>
            <a:ext cx="1294349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 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FC7A77-2D7D-5A63-C1DF-D2892440C278}"/>
              </a:ext>
            </a:extLst>
          </p:cNvPr>
          <p:cNvSpPr/>
          <p:nvPr/>
        </p:nvSpPr>
        <p:spPr>
          <a:xfrm>
            <a:off x="8946150" y="3725422"/>
            <a:ext cx="144152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Figure function</a:t>
            </a:r>
            <a:endParaRPr lang="zh-CN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B9EAC3E-DD4D-FC46-46AF-DBCF0B93F808}"/>
              </a:ext>
            </a:extLst>
          </p:cNvPr>
          <p:cNvSpPr/>
          <p:nvPr/>
        </p:nvSpPr>
        <p:spPr>
          <a:xfrm>
            <a:off x="8811189" y="2792716"/>
            <a:ext cx="19465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Control point function</a:t>
            </a:r>
            <a:endParaRPr lang="zh-CN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954186D-01C2-DADA-472D-D8A5FE3D4EE4}"/>
              </a:ext>
            </a:extLst>
          </p:cNvPr>
          <p:cNvSpPr/>
          <p:nvPr/>
        </p:nvSpPr>
        <p:spPr>
          <a:xfrm>
            <a:off x="8726336" y="1896183"/>
            <a:ext cx="1946510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400" b="0" i="0" dirty="0">
                <a:solidFill>
                  <a:srgbClr val="333333"/>
                </a:solidFill>
                <a:effectLst/>
                <a:latin typeface="-apple-system"/>
              </a:rPr>
              <a:t>Parameterize function</a:t>
            </a:r>
            <a:endParaRPr lang="zh-CN" altLang="en-US" sz="140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564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437E3-5FDE-C6D1-61F9-D82FECD1B2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DC4DDB-967F-E0F4-5A46-1319A15CE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89CDF8-9A26-F3C8-4027-5944F18B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18" y="1901747"/>
            <a:ext cx="5149898" cy="30999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04978B-14AD-1EC0-021F-747CE5A3D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616" y="1901747"/>
            <a:ext cx="4985506" cy="30999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11A9F0E-A567-DD9C-5C9D-B4201BA073A2}"/>
              </a:ext>
            </a:extLst>
          </p:cNvPr>
          <p:cNvSpPr txBox="1"/>
          <p:nvPr/>
        </p:nvSpPr>
        <p:spPr>
          <a:xfrm>
            <a:off x="3513789" y="5520264"/>
            <a:ext cx="5491653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Result of reconstruction of sample surface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文本占位符 1">
            <a:extLst>
              <a:ext uri="{FF2B5EF4-FFF2-40B4-BE49-F238E27FC236}">
                <a16:creationId xmlns:a16="http://schemas.microsoft.com/office/drawing/2014/main" id="{E51557CC-343D-B72E-E13C-D7E4C9961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068649" cy="598488"/>
          </a:xfrm>
        </p:spPr>
        <p:txBody>
          <a:bodyPr/>
          <a:lstStyle/>
          <a:p>
            <a:r>
              <a:rPr lang="en-US" altLang="zh-CN" dirty="0"/>
              <a:t>2.3 Reconstruction of surface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075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FF77499-32E1-E6D1-7C11-CEC0E1471B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7864933" cy="598488"/>
          </a:xfrm>
        </p:spPr>
        <p:txBody>
          <a:bodyPr/>
          <a:lstStyle/>
          <a:p>
            <a:r>
              <a:rPr lang="en-US" altLang="zh-CN" dirty="0"/>
              <a:t>2.4 analysis of reconstructed surface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437E3-5FDE-C6D1-61F9-D82FECD1B2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DC4DDB-967F-E0F4-5A46-1319A15CE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6FFA7E-4CC7-0A05-4C70-7464632A9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89" y="1613385"/>
            <a:ext cx="3368088" cy="29785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37EE96-56F0-A01C-7991-A35327C6E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28" y="882194"/>
            <a:ext cx="3868829" cy="44409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8CA2F46F-5103-43F9-D19E-1BB6BCAA60C4}"/>
              </a:ext>
            </a:extLst>
          </p:cNvPr>
          <p:cNvSpPr/>
          <p:nvPr/>
        </p:nvSpPr>
        <p:spPr>
          <a:xfrm>
            <a:off x="838200" y="1720168"/>
            <a:ext cx="2035629" cy="707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matching with ICP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6E45614-F75A-C627-7838-E70A3796C4BB}"/>
              </a:ext>
            </a:extLst>
          </p:cNvPr>
          <p:cNvSpPr/>
          <p:nvPr/>
        </p:nvSpPr>
        <p:spPr>
          <a:xfrm>
            <a:off x="838199" y="2832951"/>
            <a:ext cx="2035629" cy="707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Distance calculation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F42D9C9-DA72-4803-3225-ED580C7B1C2D}"/>
              </a:ext>
            </a:extLst>
          </p:cNvPr>
          <p:cNvSpPr/>
          <p:nvPr/>
        </p:nvSpPr>
        <p:spPr>
          <a:xfrm>
            <a:off x="832032" y="3928354"/>
            <a:ext cx="2035629" cy="707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Analysis</a:t>
            </a:r>
            <a:endParaRPr lang="zh-CN" altLang="en-US" dirty="0"/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31F92F10-0673-2466-B290-31C355795522}"/>
              </a:ext>
            </a:extLst>
          </p:cNvPr>
          <p:cNvSpPr/>
          <p:nvPr/>
        </p:nvSpPr>
        <p:spPr>
          <a:xfrm>
            <a:off x="1730829" y="2427739"/>
            <a:ext cx="217714" cy="3878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40EA8CC6-ABA0-6831-C7FE-BCDDAF3F1237}"/>
              </a:ext>
            </a:extLst>
          </p:cNvPr>
          <p:cNvSpPr/>
          <p:nvPr/>
        </p:nvSpPr>
        <p:spPr>
          <a:xfrm>
            <a:off x="1730829" y="3540522"/>
            <a:ext cx="217714" cy="3878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8EFA8D-162E-D031-425A-F8004353B4E6}"/>
              </a:ext>
            </a:extLst>
          </p:cNvPr>
          <p:cNvSpPr/>
          <p:nvPr/>
        </p:nvSpPr>
        <p:spPr>
          <a:xfrm>
            <a:off x="5160646" y="5061953"/>
            <a:ext cx="5992764" cy="45345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>
                <a:solidFill>
                  <a:schemeClr val="lt1"/>
                </a:solidFill>
                <a:latin typeface="+mn-ea"/>
              </a:rPr>
              <a:t>Error of reconstructed surface and real surface</a:t>
            </a:r>
            <a:endParaRPr lang="zh-CN" altLang="en-US" sz="20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55F9B11-AB7C-D3D8-8244-39FB6FE3B49C}"/>
              </a:ext>
            </a:extLst>
          </p:cNvPr>
          <p:cNvSpPr/>
          <p:nvPr/>
        </p:nvSpPr>
        <p:spPr>
          <a:xfrm>
            <a:off x="7335252" y="5734752"/>
            <a:ext cx="1985546" cy="45345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>
                <a:solidFill>
                  <a:schemeClr val="lt1"/>
                </a:solidFill>
                <a:latin typeface="+mn-ea"/>
              </a:rPr>
              <a:t>Error: 0.19%</a:t>
            </a:r>
            <a:endParaRPr lang="zh-CN" altLang="en-US" sz="2000" dirty="0">
              <a:solidFill>
                <a:schemeClr val="l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8120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Scanning path planning</a:t>
            </a:r>
            <a:endParaRPr lang="zh-CN" altLang="en-US" sz="3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03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66714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平行四边形 148">
            <a:extLst>
              <a:ext uri="{FF2B5EF4-FFF2-40B4-BE49-F238E27FC236}">
                <a16:creationId xmlns:a16="http://schemas.microsoft.com/office/drawing/2014/main" id="{06D82336-21B0-198E-9DCF-0549FA1BF28F}"/>
              </a:ext>
            </a:extLst>
          </p:cNvPr>
          <p:cNvSpPr/>
          <p:nvPr/>
        </p:nvSpPr>
        <p:spPr>
          <a:xfrm>
            <a:off x="4322871" y="1577097"/>
            <a:ext cx="914386" cy="590491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611DE517-D67D-86DE-63E2-8F4C7250BF6E}"/>
              </a:ext>
            </a:extLst>
          </p:cNvPr>
          <p:cNvSpPr/>
          <p:nvPr/>
        </p:nvSpPr>
        <p:spPr>
          <a:xfrm>
            <a:off x="2251152" y="1563812"/>
            <a:ext cx="623897" cy="61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909216" cy="598488"/>
          </a:xfrm>
        </p:spPr>
        <p:txBody>
          <a:bodyPr/>
          <a:lstStyle/>
          <a:p>
            <a:r>
              <a:rPr lang="en-US" altLang="zh-CN" dirty="0"/>
              <a:t>3.1 sampling method of test point —— step length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2052F88-1043-4F24-AF27-2BCF4EC18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AF0FD35-3BBB-87BF-1A12-FEBBAF0934BB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988476" y="1563812"/>
            <a:ext cx="969042" cy="132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09CBF5A-D323-BC33-5A95-38C9AB35F331}"/>
              </a:ext>
            </a:extLst>
          </p:cNvPr>
          <p:cNvCxnSpPr>
            <a:cxnSpLocks/>
          </p:cNvCxnSpPr>
          <p:nvPr/>
        </p:nvCxnSpPr>
        <p:spPr>
          <a:xfrm flipH="1">
            <a:off x="959848" y="2183624"/>
            <a:ext cx="97165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5D83FED-861B-BA21-7EBB-FF4643510A69}"/>
              </a:ext>
            </a:extLst>
          </p:cNvPr>
          <p:cNvCxnSpPr>
            <a:cxnSpLocks/>
            <a:stCxn id="27" idx="6"/>
            <a:endCxn id="36" idx="2"/>
          </p:cNvCxnSpPr>
          <p:nvPr/>
        </p:nvCxnSpPr>
        <p:spPr>
          <a:xfrm>
            <a:off x="3161563" y="1577098"/>
            <a:ext cx="1161308" cy="221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141DE85-E86B-55A5-6FA9-3EC8CD046A47}"/>
              </a:ext>
            </a:extLst>
          </p:cNvPr>
          <p:cNvCxnSpPr>
            <a:cxnSpLocks/>
            <a:stCxn id="25" idx="6"/>
            <a:endCxn id="34" idx="2"/>
          </p:cNvCxnSpPr>
          <p:nvPr/>
        </p:nvCxnSpPr>
        <p:spPr>
          <a:xfrm flipV="1">
            <a:off x="3170304" y="2177945"/>
            <a:ext cx="878198" cy="5548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C475035-77C0-72D5-508A-DF48A8167A84}"/>
              </a:ext>
            </a:extLst>
          </p:cNvPr>
          <p:cNvGrpSpPr/>
          <p:nvPr/>
        </p:nvGrpSpPr>
        <p:grpSpPr>
          <a:xfrm>
            <a:off x="1957518" y="1273902"/>
            <a:ext cx="1212785" cy="1212787"/>
            <a:chOff x="3052034" y="337962"/>
            <a:chExt cx="1990166" cy="1990170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1CBB1BB-2785-1DC5-0760-DBDD0799DC49}"/>
                </a:ext>
              </a:extLst>
            </p:cNvPr>
            <p:cNvSpPr/>
            <p:nvPr/>
          </p:nvSpPr>
          <p:spPr>
            <a:xfrm>
              <a:off x="3052034" y="1333049"/>
              <a:ext cx="995083" cy="9950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51F76CCF-217A-00D3-3E3D-300A3DA34B23}"/>
                </a:ext>
              </a:extLst>
            </p:cNvPr>
            <p:cNvSpPr/>
            <p:nvPr/>
          </p:nvSpPr>
          <p:spPr>
            <a:xfrm>
              <a:off x="4047117" y="1333049"/>
              <a:ext cx="995083" cy="9950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F9A698A-FD8C-9969-CA1E-B0CB65AE9D3D}"/>
                </a:ext>
              </a:extLst>
            </p:cNvPr>
            <p:cNvSpPr/>
            <p:nvPr/>
          </p:nvSpPr>
          <p:spPr>
            <a:xfrm>
              <a:off x="3052034" y="337964"/>
              <a:ext cx="995083" cy="9950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35254942-CAB6-C400-8BE9-DE5812C93BF0}"/>
                </a:ext>
              </a:extLst>
            </p:cNvPr>
            <p:cNvSpPr/>
            <p:nvPr/>
          </p:nvSpPr>
          <p:spPr>
            <a:xfrm>
              <a:off x="4032774" y="337962"/>
              <a:ext cx="995083" cy="9950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ECEA38D-B65B-3DB1-6BC6-4B8FF028FF6C}"/>
              </a:ext>
            </a:extLst>
          </p:cNvPr>
          <p:cNvGrpSpPr/>
          <p:nvPr/>
        </p:nvGrpSpPr>
        <p:grpSpPr>
          <a:xfrm>
            <a:off x="2037457" y="2984775"/>
            <a:ext cx="1140165" cy="1122260"/>
            <a:chOff x="1470209" y="2088774"/>
            <a:chExt cx="1712260" cy="1685371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C1E4FC1-E981-E2B3-D9FA-AACEA1B3FFED}"/>
                </a:ext>
              </a:extLst>
            </p:cNvPr>
            <p:cNvSpPr/>
            <p:nvPr/>
          </p:nvSpPr>
          <p:spPr>
            <a:xfrm>
              <a:off x="1470209" y="2779060"/>
              <a:ext cx="995083" cy="9950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823592C0-6385-DC8E-6B71-A8F71978A0FF}"/>
                </a:ext>
              </a:extLst>
            </p:cNvPr>
            <p:cNvSpPr/>
            <p:nvPr/>
          </p:nvSpPr>
          <p:spPr>
            <a:xfrm>
              <a:off x="2187386" y="2779062"/>
              <a:ext cx="995083" cy="9950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1B375FC2-A2DD-4120-5469-C7F7F82EF6B2}"/>
                </a:ext>
              </a:extLst>
            </p:cNvPr>
            <p:cNvSpPr/>
            <p:nvPr/>
          </p:nvSpPr>
          <p:spPr>
            <a:xfrm>
              <a:off x="1470209" y="2088774"/>
              <a:ext cx="995083" cy="9950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1C19105-4952-73B7-657F-54672833553B}"/>
                </a:ext>
              </a:extLst>
            </p:cNvPr>
            <p:cNvSpPr/>
            <p:nvPr/>
          </p:nvSpPr>
          <p:spPr>
            <a:xfrm>
              <a:off x="2187384" y="2088774"/>
              <a:ext cx="995083" cy="99508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E0C7308-753C-EA96-C317-04300BF508BF}"/>
              </a:ext>
            </a:extLst>
          </p:cNvPr>
          <p:cNvGrpSpPr/>
          <p:nvPr/>
        </p:nvGrpSpPr>
        <p:grpSpPr>
          <a:xfrm>
            <a:off x="4048502" y="1279989"/>
            <a:ext cx="1431152" cy="1197273"/>
            <a:chOff x="7286514" y="337957"/>
            <a:chExt cx="2487708" cy="1990171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61545DF-B6D0-1453-E4C8-B26C23B7CB54}"/>
                </a:ext>
              </a:extLst>
            </p:cNvPr>
            <p:cNvSpPr/>
            <p:nvPr/>
          </p:nvSpPr>
          <p:spPr>
            <a:xfrm>
              <a:off x="7286514" y="1333045"/>
              <a:ext cx="995083" cy="9950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43B4861C-1ED1-1338-8B5B-8914A94863B9}"/>
                </a:ext>
              </a:extLst>
            </p:cNvPr>
            <p:cNvSpPr/>
            <p:nvPr/>
          </p:nvSpPr>
          <p:spPr>
            <a:xfrm>
              <a:off x="8265910" y="1333045"/>
              <a:ext cx="995083" cy="9950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5EB72C66-542F-44A4-618F-28A2823A7C00}"/>
                </a:ext>
              </a:extLst>
            </p:cNvPr>
            <p:cNvSpPr/>
            <p:nvPr/>
          </p:nvSpPr>
          <p:spPr>
            <a:xfrm>
              <a:off x="7763438" y="337962"/>
              <a:ext cx="995083" cy="9950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6682609-1E4A-355E-288B-BC98A4F5D209}"/>
                </a:ext>
              </a:extLst>
            </p:cNvPr>
            <p:cNvSpPr/>
            <p:nvPr/>
          </p:nvSpPr>
          <p:spPr>
            <a:xfrm>
              <a:off x="8779139" y="337957"/>
              <a:ext cx="995083" cy="99508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6FAF031-FCCB-1F42-D447-28975AFD68FD}"/>
              </a:ext>
            </a:extLst>
          </p:cNvPr>
          <p:cNvGrpSpPr/>
          <p:nvPr/>
        </p:nvGrpSpPr>
        <p:grpSpPr>
          <a:xfrm>
            <a:off x="4152854" y="2984775"/>
            <a:ext cx="1375738" cy="1123297"/>
            <a:chOff x="4724399" y="2088771"/>
            <a:chExt cx="2064129" cy="1685370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4F8FF247-6A8B-63CA-B842-786C74C84928}"/>
                </a:ext>
              </a:extLst>
            </p:cNvPr>
            <p:cNvSpPr/>
            <p:nvPr/>
          </p:nvSpPr>
          <p:spPr>
            <a:xfrm>
              <a:off x="4724399" y="2779057"/>
              <a:ext cx="995083" cy="99508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9E275A8-E4BF-02E5-9755-D8366E421511}"/>
                </a:ext>
              </a:extLst>
            </p:cNvPr>
            <p:cNvSpPr/>
            <p:nvPr/>
          </p:nvSpPr>
          <p:spPr>
            <a:xfrm>
              <a:off x="5437099" y="2779059"/>
              <a:ext cx="995083" cy="99508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2F627B29-1792-9B4F-F299-2D445717425A}"/>
                </a:ext>
              </a:extLst>
            </p:cNvPr>
            <p:cNvSpPr/>
            <p:nvPr/>
          </p:nvSpPr>
          <p:spPr>
            <a:xfrm>
              <a:off x="5080745" y="2088771"/>
              <a:ext cx="995083" cy="99508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F144D258-C2F4-6958-136A-F3A6F3E99013}"/>
                </a:ext>
              </a:extLst>
            </p:cNvPr>
            <p:cNvSpPr/>
            <p:nvPr/>
          </p:nvSpPr>
          <p:spPr>
            <a:xfrm>
              <a:off x="5793445" y="2088774"/>
              <a:ext cx="995083" cy="99508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74528D5C-942E-4C02-139C-6C55A15CE933}"/>
              </a:ext>
            </a:extLst>
          </p:cNvPr>
          <p:cNvCxnSpPr>
            <a:stCxn id="37" idx="6"/>
            <a:endCxn id="35" idx="6"/>
          </p:cNvCxnSpPr>
          <p:nvPr/>
        </p:nvCxnSpPr>
        <p:spPr>
          <a:xfrm flipH="1">
            <a:off x="5184399" y="1579307"/>
            <a:ext cx="295255" cy="598638"/>
          </a:xfrm>
          <a:prstGeom prst="bentConnector3">
            <a:avLst>
              <a:gd name="adj1" fmla="val -7742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47EF3B4-AC28-9705-BF6B-5157565C4E22}"/>
              </a:ext>
            </a:extLst>
          </p:cNvPr>
          <p:cNvCxnSpPr>
            <a:cxnSpLocks/>
          </p:cNvCxnSpPr>
          <p:nvPr/>
        </p:nvCxnSpPr>
        <p:spPr>
          <a:xfrm flipV="1">
            <a:off x="1062223" y="3320077"/>
            <a:ext cx="975233" cy="10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6E751ABC-A5FE-73C2-DDAC-8C7FCF408E86}"/>
              </a:ext>
            </a:extLst>
          </p:cNvPr>
          <p:cNvCxnSpPr>
            <a:cxnSpLocks/>
          </p:cNvCxnSpPr>
          <p:nvPr/>
        </p:nvCxnSpPr>
        <p:spPr>
          <a:xfrm flipH="1" flipV="1">
            <a:off x="1062223" y="3775729"/>
            <a:ext cx="975233" cy="59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A6DB07E-962B-2413-8DAA-9F79B13B5CC3}"/>
              </a:ext>
            </a:extLst>
          </p:cNvPr>
          <p:cNvCxnSpPr>
            <a:cxnSpLocks/>
            <a:stCxn id="32" idx="6"/>
            <a:endCxn id="41" idx="2"/>
          </p:cNvCxnSpPr>
          <p:nvPr/>
        </p:nvCxnSpPr>
        <p:spPr>
          <a:xfrm>
            <a:off x="3177621" y="3316080"/>
            <a:ext cx="1212740" cy="30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0F0E30AC-CC7C-10FA-9473-ACB7D40501EF}"/>
              </a:ext>
            </a:extLst>
          </p:cNvPr>
          <p:cNvCxnSpPr>
            <a:cxnSpLocks/>
            <a:stCxn id="30" idx="6"/>
            <a:endCxn id="39" idx="2"/>
          </p:cNvCxnSpPr>
          <p:nvPr/>
        </p:nvCxnSpPr>
        <p:spPr>
          <a:xfrm>
            <a:off x="3177622" y="3775730"/>
            <a:ext cx="975233" cy="73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FDC3386E-1290-AFBE-70FA-7BF563125100}"/>
              </a:ext>
            </a:extLst>
          </p:cNvPr>
          <p:cNvCxnSpPr>
            <a:cxnSpLocks/>
            <a:stCxn id="42" idx="6"/>
            <a:endCxn id="40" idx="6"/>
          </p:cNvCxnSpPr>
          <p:nvPr/>
        </p:nvCxnSpPr>
        <p:spPr>
          <a:xfrm flipH="1">
            <a:off x="5291089" y="3316386"/>
            <a:ext cx="237506" cy="460075"/>
          </a:xfrm>
          <a:prstGeom prst="bentConnector3">
            <a:avLst>
              <a:gd name="adj1" fmla="val -9625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047D8E51-907F-32DE-19CE-F93F777F19A9}"/>
              </a:ext>
            </a:extLst>
          </p:cNvPr>
          <p:cNvCxnSpPr>
            <a:cxnSpLocks/>
          </p:cNvCxnSpPr>
          <p:nvPr/>
        </p:nvCxnSpPr>
        <p:spPr>
          <a:xfrm flipV="1">
            <a:off x="5734805" y="1577097"/>
            <a:ext cx="21336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FF8AB5A4-B27B-857A-5C87-DB3F0EC00BEE}"/>
              </a:ext>
            </a:extLst>
          </p:cNvPr>
          <p:cNvCxnSpPr>
            <a:cxnSpLocks/>
          </p:cNvCxnSpPr>
          <p:nvPr/>
        </p:nvCxnSpPr>
        <p:spPr>
          <a:xfrm>
            <a:off x="5734805" y="2177945"/>
            <a:ext cx="213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39F7ED05-D9DA-1FF5-38E4-66D0D24F4752}"/>
              </a:ext>
            </a:extLst>
          </p:cNvPr>
          <p:cNvCxnSpPr>
            <a:cxnSpLocks/>
          </p:cNvCxnSpPr>
          <p:nvPr/>
        </p:nvCxnSpPr>
        <p:spPr>
          <a:xfrm flipV="1">
            <a:off x="5841886" y="1577097"/>
            <a:ext cx="0" cy="60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87F2B0FD-81FE-BD6A-611A-509367904B8F}"/>
              </a:ext>
            </a:extLst>
          </p:cNvPr>
          <p:cNvSpPr txBox="1"/>
          <p:nvPr/>
        </p:nvSpPr>
        <p:spPr>
          <a:xfrm>
            <a:off x="5810730" y="1719110"/>
            <a:ext cx="604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d1</a:t>
            </a:r>
            <a:endParaRPr lang="zh-CN" altLang="en-US" dirty="0"/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D5CBA306-1C41-0CDE-DB1E-F3B7DD7C6C68}"/>
              </a:ext>
            </a:extLst>
          </p:cNvPr>
          <p:cNvCxnSpPr>
            <a:cxnSpLocks/>
          </p:cNvCxnSpPr>
          <p:nvPr/>
        </p:nvCxnSpPr>
        <p:spPr>
          <a:xfrm flipV="1">
            <a:off x="5797922" y="3315182"/>
            <a:ext cx="21336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42C4BF24-2069-8BDD-9E42-E6982447C31A}"/>
              </a:ext>
            </a:extLst>
          </p:cNvPr>
          <p:cNvCxnSpPr>
            <a:cxnSpLocks/>
          </p:cNvCxnSpPr>
          <p:nvPr/>
        </p:nvCxnSpPr>
        <p:spPr>
          <a:xfrm>
            <a:off x="5797922" y="3775729"/>
            <a:ext cx="213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9BBDE89A-70D0-D44C-A89D-9972818DA19C}"/>
              </a:ext>
            </a:extLst>
          </p:cNvPr>
          <p:cNvCxnSpPr>
            <a:cxnSpLocks/>
          </p:cNvCxnSpPr>
          <p:nvPr/>
        </p:nvCxnSpPr>
        <p:spPr>
          <a:xfrm flipV="1">
            <a:off x="5905003" y="3316079"/>
            <a:ext cx="0" cy="459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64C90AF6-D7DF-C6F7-0168-CD59CDA08252}"/>
              </a:ext>
            </a:extLst>
          </p:cNvPr>
          <p:cNvSpPr txBox="1"/>
          <p:nvPr/>
        </p:nvSpPr>
        <p:spPr>
          <a:xfrm>
            <a:off x="5865635" y="3360790"/>
            <a:ext cx="613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d2</a:t>
            </a:r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B9745F2E-F29F-37C1-0F1D-9901FECCE98C}"/>
              </a:ext>
            </a:extLst>
          </p:cNvPr>
          <p:cNvSpPr/>
          <p:nvPr/>
        </p:nvSpPr>
        <p:spPr>
          <a:xfrm>
            <a:off x="7839549" y="1604552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336CB678-CD8F-8342-A772-59847A736304}"/>
              </a:ext>
            </a:extLst>
          </p:cNvPr>
          <p:cNvSpPr/>
          <p:nvPr/>
        </p:nvSpPr>
        <p:spPr>
          <a:xfrm>
            <a:off x="8232018" y="1604552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01B1FD27-7414-65B9-B316-A7A447A8F95D}"/>
              </a:ext>
            </a:extLst>
          </p:cNvPr>
          <p:cNvSpPr/>
          <p:nvPr/>
        </p:nvSpPr>
        <p:spPr>
          <a:xfrm>
            <a:off x="8626747" y="1604441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AA12288-28FC-C4A7-49A0-022200B94B13}"/>
              </a:ext>
            </a:extLst>
          </p:cNvPr>
          <p:cNvSpPr/>
          <p:nvPr/>
        </p:nvSpPr>
        <p:spPr>
          <a:xfrm>
            <a:off x="9019216" y="1604441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BF5E2D6-DEDF-DD0C-90DC-371A99B50079}"/>
              </a:ext>
            </a:extLst>
          </p:cNvPr>
          <p:cNvSpPr/>
          <p:nvPr/>
        </p:nvSpPr>
        <p:spPr>
          <a:xfrm>
            <a:off x="9405708" y="1604723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C71B7C7-BC0E-3284-7A16-6C4033C11EEA}"/>
              </a:ext>
            </a:extLst>
          </p:cNvPr>
          <p:cNvSpPr/>
          <p:nvPr/>
        </p:nvSpPr>
        <p:spPr>
          <a:xfrm>
            <a:off x="9798177" y="1604723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4C59365-0273-1DEA-2103-D3E79CA0281A}"/>
              </a:ext>
            </a:extLst>
          </p:cNvPr>
          <p:cNvSpPr/>
          <p:nvPr/>
        </p:nvSpPr>
        <p:spPr>
          <a:xfrm>
            <a:off x="10192906" y="1604612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2738869F-A606-5651-0C1D-640A35B67F6A}"/>
              </a:ext>
            </a:extLst>
          </p:cNvPr>
          <p:cNvSpPr/>
          <p:nvPr/>
        </p:nvSpPr>
        <p:spPr>
          <a:xfrm>
            <a:off x="10585375" y="1604612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7C75478-4CE3-64B9-D93D-FE0F361A72D7}"/>
              </a:ext>
            </a:extLst>
          </p:cNvPr>
          <p:cNvSpPr/>
          <p:nvPr/>
        </p:nvSpPr>
        <p:spPr>
          <a:xfrm>
            <a:off x="7839549" y="2406264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4F889CA1-74D5-C4BC-0716-C238641B86B5}"/>
              </a:ext>
            </a:extLst>
          </p:cNvPr>
          <p:cNvSpPr/>
          <p:nvPr/>
        </p:nvSpPr>
        <p:spPr>
          <a:xfrm>
            <a:off x="8232018" y="2406264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1A077DB-1876-7386-731E-91B410B3E9CF}"/>
              </a:ext>
            </a:extLst>
          </p:cNvPr>
          <p:cNvSpPr/>
          <p:nvPr/>
        </p:nvSpPr>
        <p:spPr>
          <a:xfrm>
            <a:off x="8626747" y="2406153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9CA2B375-6527-E64C-25D2-15EEEAFDCD3E}"/>
              </a:ext>
            </a:extLst>
          </p:cNvPr>
          <p:cNvSpPr/>
          <p:nvPr/>
        </p:nvSpPr>
        <p:spPr>
          <a:xfrm>
            <a:off x="9019216" y="2406153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B04CD49-11E7-7A7B-3AE8-D97D6C5EC93C}"/>
              </a:ext>
            </a:extLst>
          </p:cNvPr>
          <p:cNvSpPr/>
          <p:nvPr/>
        </p:nvSpPr>
        <p:spPr>
          <a:xfrm>
            <a:off x="9405708" y="2406435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5C2C8BDA-71C9-E071-CA9E-D8F13C70C7E7}"/>
              </a:ext>
            </a:extLst>
          </p:cNvPr>
          <p:cNvSpPr/>
          <p:nvPr/>
        </p:nvSpPr>
        <p:spPr>
          <a:xfrm>
            <a:off x="9798177" y="2406435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CD6B744-10D9-C561-06E6-2CF3DFE8DB0F}"/>
              </a:ext>
            </a:extLst>
          </p:cNvPr>
          <p:cNvSpPr/>
          <p:nvPr/>
        </p:nvSpPr>
        <p:spPr>
          <a:xfrm>
            <a:off x="10192906" y="2406324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5C8B247E-FFEB-46EB-B792-1A3089A73B72}"/>
              </a:ext>
            </a:extLst>
          </p:cNvPr>
          <p:cNvSpPr/>
          <p:nvPr/>
        </p:nvSpPr>
        <p:spPr>
          <a:xfrm>
            <a:off x="10585375" y="2406324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AB78723-9D4C-F2BA-9917-6412C7EF4612}"/>
              </a:ext>
            </a:extLst>
          </p:cNvPr>
          <p:cNvSpPr/>
          <p:nvPr/>
        </p:nvSpPr>
        <p:spPr>
          <a:xfrm>
            <a:off x="7839549" y="3197568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C5BDC93-96FE-AC58-1A8F-C7F18C5703D0}"/>
              </a:ext>
            </a:extLst>
          </p:cNvPr>
          <p:cNvSpPr/>
          <p:nvPr/>
        </p:nvSpPr>
        <p:spPr>
          <a:xfrm>
            <a:off x="8232018" y="3197568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F82FA405-9019-A631-52DD-DD72AC213710}"/>
              </a:ext>
            </a:extLst>
          </p:cNvPr>
          <p:cNvSpPr/>
          <p:nvPr/>
        </p:nvSpPr>
        <p:spPr>
          <a:xfrm>
            <a:off x="8626747" y="3197457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480F3AB1-B673-1359-E3E9-D2F9CFD1711E}"/>
              </a:ext>
            </a:extLst>
          </p:cNvPr>
          <p:cNvSpPr/>
          <p:nvPr/>
        </p:nvSpPr>
        <p:spPr>
          <a:xfrm>
            <a:off x="9019216" y="3197457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8EF459BD-671E-C647-0CF3-3AF1CF28C56C}"/>
              </a:ext>
            </a:extLst>
          </p:cNvPr>
          <p:cNvSpPr/>
          <p:nvPr/>
        </p:nvSpPr>
        <p:spPr>
          <a:xfrm>
            <a:off x="9405708" y="3197739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341A162-B894-F573-C985-85DA0BFDC738}"/>
              </a:ext>
            </a:extLst>
          </p:cNvPr>
          <p:cNvSpPr/>
          <p:nvPr/>
        </p:nvSpPr>
        <p:spPr>
          <a:xfrm>
            <a:off x="9798177" y="3197739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9A0D61E-356D-0A8B-6374-3B13F6B5F318}"/>
              </a:ext>
            </a:extLst>
          </p:cNvPr>
          <p:cNvSpPr/>
          <p:nvPr/>
        </p:nvSpPr>
        <p:spPr>
          <a:xfrm>
            <a:off x="10192906" y="3197628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CF8B7A3-5A75-376D-2ED7-D7A66A15036F}"/>
              </a:ext>
            </a:extLst>
          </p:cNvPr>
          <p:cNvSpPr/>
          <p:nvPr/>
        </p:nvSpPr>
        <p:spPr>
          <a:xfrm>
            <a:off x="10585375" y="3197628"/>
            <a:ext cx="386492" cy="7748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B76B6A02-8FFF-C482-16E5-541CF861B943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6818822" y="1991876"/>
            <a:ext cx="1020727" cy="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CD5BBA24-7D79-1723-9BCB-9D5C9D68AAF7}"/>
              </a:ext>
            </a:extLst>
          </p:cNvPr>
          <p:cNvCxnSpPr>
            <a:cxnSpLocks/>
            <a:stCxn id="111" idx="3"/>
          </p:cNvCxnSpPr>
          <p:nvPr/>
        </p:nvCxnSpPr>
        <p:spPr>
          <a:xfrm>
            <a:off x="10971867" y="3585064"/>
            <a:ext cx="7605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连接符: 肘形 126">
            <a:extLst>
              <a:ext uri="{FF2B5EF4-FFF2-40B4-BE49-F238E27FC236}">
                <a16:creationId xmlns:a16="http://schemas.microsoft.com/office/drawing/2014/main" id="{2ED3C9C4-CDE0-4F7C-CBB0-C81FAD55A465}"/>
              </a:ext>
            </a:extLst>
          </p:cNvPr>
          <p:cNvCxnSpPr>
            <a:stCxn id="95" idx="3"/>
            <a:endCxn id="103" idx="3"/>
          </p:cNvCxnSpPr>
          <p:nvPr/>
        </p:nvCxnSpPr>
        <p:spPr>
          <a:xfrm>
            <a:off x="10971867" y="1992048"/>
            <a:ext cx="12700" cy="801712"/>
          </a:xfrm>
          <a:prstGeom prst="bent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连接符: 肘形 127">
            <a:extLst>
              <a:ext uri="{FF2B5EF4-FFF2-40B4-BE49-F238E27FC236}">
                <a16:creationId xmlns:a16="http://schemas.microsoft.com/office/drawing/2014/main" id="{05A20A70-C941-AFE9-E1C7-4DC77075F4BC}"/>
              </a:ext>
            </a:extLst>
          </p:cNvPr>
          <p:cNvCxnSpPr>
            <a:cxnSpLocks/>
            <a:stCxn id="96" idx="1"/>
            <a:endCxn id="104" idx="1"/>
          </p:cNvCxnSpPr>
          <p:nvPr/>
        </p:nvCxnSpPr>
        <p:spPr>
          <a:xfrm rot="10800000" flipV="1">
            <a:off x="7839549" y="2793700"/>
            <a:ext cx="12700" cy="791304"/>
          </a:xfrm>
          <a:prstGeom prst="bent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>
            <a:extLst>
              <a:ext uri="{FF2B5EF4-FFF2-40B4-BE49-F238E27FC236}">
                <a16:creationId xmlns:a16="http://schemas.microsoft.com/office/drawing/2014/main" id="{7B505F68-BB9D-2414-A403-7134F8F1E9AB}"/>
              </a:ext>
            </a:extLst>
          </p:cNvPr>
          <p:cNvCxnSpPr>
            <a:cxnSpLocks/>
            <a:stCxn id="86" idx="1"/>
            <a:endCxn id="95" idx="3"/>
          </p:cNvCxnSpPr>
          <p:nvPr/>
        </p:nvCxnSpPr>
        <p:spPr>
          <a:xfrm>
            <a:off x="7839549" y="1991988"/>
            <a:ext cx="3132318" cy="60"/>
          </a:xfrm>
          <a:prstGeom prst="line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113C2B82-B1D2-20D5-785C-DC2B9EEC50E1}"/>
              </a:ext>
            </a:extLst>
          </p:cNvPr>
          <p:cNvCxnSpPr>
            <a:cxnSpLocks/>
            <a:stCxn id="103" idx="3"/>
            <a:endCxn id="96" idx="1"/>
          </p:cNvCxnSpPr>
          <p:nvPr/>
        </p:nvCxnSpPr>
        <p:spPr>
          <a:xfrm flipH="1" flipV="1">
            <a:off x="7839549" y="2793700"/>
            <a:ext cx="3132318" cy="60"/>
          </a:xfrm>
          <a:prstGeom prst="line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>
            <a:extLst>
              <a:ext uri="{FF2B5EF4-FFF2-40B4-BE49-F238E27FC236}">
                <a16:creationId xmlns:a16="http://schemas.microsoft.com/office/drawing/2014/main" id="{BC5756B1-4B72-FB14-51C6-CD8F7EB0776E}"/>
              </a:ext>
            </a:extLst>
          </p:cNvPr>
          <p:cNvCxnSpPr>
            <a:cxnSpLocks/>
            <a:stCxn id="104" idx="1"/>
            <a:endCxn id="111" idx="3"/>
          </p:cNvCxnSpPr>
          <p:nvPr/>
        </p:nvCxnSpPr>
        <p:spPr>
          <a:xfrm>
            <a:off x="7839549" y="3585004"/>
            <a:ext cx="3132318" cy="60"/>
          </a:xfrm>
          <a:prstGeom prst="line">
            <a:avLst/>
          </a:pr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180A7C96-6EC6-93F7-B2EB-BD331E74C7B8}"/>
              </a:ext>
            </a:extLst>
          </p:cNvPr>
          <p:cNvCxnSpPr/>
          <p:nvPr/>
        </p:nvCxnSpPr>
        <p:spPr>
          <a:xfrm flipH="1">
            <a:off x="7306322" y="2793700"/>
            <a:ext cx="312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>
            <a:extLst>
              <a:ext uri="{FF2B5EF4-FFF2-40B4-BE49-F238E27FC236}">
                <a16:creationId xmlns:a16="http://schemas.microsoft.com/office/drawing/2014/main" id="{53BF97FB-A277-3DCF-70A0-3A6E05868C24}"/>
              </a:ext>
            </a:extLst>
          </p:cNvPr>
          <p:cNvCxnSpPr/>
          <p:nvPr/>
        </p:nvCxnSpPr>
        <p:spPr>
          <a:xfrm flipH="1">
            <a:off x="7324102" y="3585004"/>
            <a:ext cx="312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>
            <a:extLst>
              <a:ext uri="{FF2B5EF4-FFF2-40B4-BE49-F238E27FC236}">
                <a16:creationId xmlns:a16="http://schemas.microsoft.com/office/drawing/2014/main" id="{EA5A68A6-5069-5040-D475-9D65DF136CE3}"/>
              </a:ext>
            </a:extLst>
          </p:cNvPr>
          <p:cNvCxnSpPr>
            <a:cxnSpLocks/>
          </p:cNvCxnSpPr>
          <p:nvPr/>
        </p:nvCxnSpPr>
        <p:spPr>
          <a:xfrm flipH="1" flipV="1">
            <a:off x="7458722" y="2793700"/>
            <a:ext cx="1" cy="79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>
            <a:extLst>
              <a:ext uri="{FF2B5EF4-FFF2-40B4-BE49-F238E27FC236}">
                <a16:creationId xmlns:a16="http://schemas.microsoft.com/office/drawing/2014/main" id="{FCB0F92E-0FBE-8489-5A18-47632963EBB4}"/>
              </a:ext>
            </a:extLst>
          </p:cNvPr>
          <p:cNvSpPr txBox="1"/>
          <p:nvPr/>
        </p:nvSpPr>
        <p:spPr>
          <a:xfrm>
            <a:off x="7173955" y="299635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</a:t>
            </a:r>
            <a:endParaRPr lang="zh-CN" altLang="en-US" dirty="0"/>
          </a:p>
        </p:txBody>
      </p:sp>
      <p:cxnSp>
        <p:nvCxnSpPr>
          <p:cNvPr id="158" name="直接连接符 157">
            <a:extLst>
              <a:ext uri="{FF2B5EF4-FFF2-40B4-BE49-F238E27FC236}">
                <a16:creationId xmlns:a16="http://schemas.microsoft.com/office/drawing/2014/main" id="{D1D15B10-8F8D-C69D-93C3-CA05408E10D9}"/>
              </a:ext>
            </a:extLst>
          </p:cNvPr>
          <p:cNvCxnSpPr>
            <a:cxnSpLocks/>
            <a:stCxn id="86" idx="0"/>
          </p:cNvCxnSpPr>
          <p:nvPr/>
        </p:nvCxnSpPr>
        <p:spPr>
          <a:xfrm flipV="1">
            <a:off x="8032795" y="1313784"/>
            <a:ext cx="0" cy="290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>
            <a:extLst>
              <a:ext uri="{FF2B5EF4-FFF2-40B4-BE49-F238E27FC236}">
                <a16:creationId xmlns:a16="http://schemas.microsoft.com/office/drawing/2014/main" id="{988F2DD7-A701-742C-9FAE-3A687CB54652}"/>
              </a:ext>
            </a:extLst>
          </p:cNvPr>
          <p:cNvCxnSpPr>
            <a:cxnSpLocks/>
            <a:stCxn id="87" idx="0"/>
          </p:cNvCxnSpPr>
          <p:nvPr/>
        </p:nvCxnSpPr>
        <p:spPr>
          <a:xfrm flipV="1">
            <a:off x="8425264" y="1313784"/>
            <a:ext cx="0" cy="290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B2810188-4C91-EF4F-0F92-74CE59969029}"/>
              </a:ext>
            </a:extLst>
          </p:cNvPr>
          <p:cNvCxnSpPr>
            <a:cxnSpLocks/>
          </p:cNvCxnSpPr>
          <p:nvPr/>
        </p:nvCxnSpPr>
        <p:spPr>
          <a:xfrm flipH="1">
            <a:off x="8032795" y="1459168"/>
            <a:ext cx="394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文本框 165">
            <a:extLst>
              <a:ext uri="{FF2B5EF4-FFF2-40B4-BE49-F238E27FC236}">
                <a16:creationId xmlns:a16="http://schemas.microsoft.com/office/drawing/2014/main" id="{FBA5043F-D219-4A9D-E4DD-9E0C3C064CEF}"/>
              </a:ext>
            </a:extLst>
          </p:cNvPr>
          <p:cNvSpPr txBox="1"/>
          <p:nvPr/>
        </p:nvSpPr>
        <p:spPr>
          <a:xfrm>
            <a:off x="8032795" y="1153621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168" name="文本占位符 167">
            <a:extLst>
              <a:ext uri="{FF2B5EF4-FFF2-40B4-BE49-F238E27FC236}">
                <a16:creationId xmlns:a16="http://schemas.microsoft.com/office/drawing/2014/main" id="{7DA0DD7C-F22C-15E7-BCE9-400CFC5F53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10CF560-930A-5F7E-A04A-518D93A8B2CD}"/>
              </a:ext>
            </a:extLst>
          </p:cNvPr>
          <p:cNvCxnSpPr/>
          <p:nvPr/>
        </p:nvCxnSpPr>
        <p:spPr>
          <a:xfrm>
            <a:off x="327580" y="3549629"/>
            <a:ext cx="243840" cy="293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0E70611E-6F5B-EDC5-786E-A8FBAFED94BC}"/>
              </a:ext>
            </a:extLst>
          </p:cNvPr>
          <p:cNvCxnSpPr>
            <a:cxnSpLocks/>
          </p:cNvCxnSpPr>
          <p:nvPr/>
        </p:nvCxnSpPr>
        <p:spPr>
          <a:xfrm flipV="1">
            <a:off x="579657" y="3162194"/>
            <a:ext cx="392469" cy="680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A9C3263E-2D25-F1FD-75D4-924E1B488FCC}"/>
              </a:ext>
            </a:extLst>
          </p:cNvPr>
          <p:cNvCxnSpPr>
            <a:cxnSpLocks/>
          </p:cNvCxnSpPr>
          <p:nvPr/>
        </p:nvCxnSpPr>
        <p:spPr>
          <a:xfrm>
            <a:off x="423689" y="1719110"/>
            <a:ext cx="287073" cy="38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18669727-AE4F-A632-3749-F7E8FE2C157E}"/>
              </a:ext>
            </a:extLst>
          </p:cNvPr>
          <p:cNvCxnSpPr>
            <a:cxnSpLocks/>
          </p:cNvCxnSpPr>
          <p:nvPr/>
        </p:nvCxnSpPr>
        <p:spPr>
          <a:xfrm flipV="1">
            <a:off x="378260" y="1719110"/>
            <a:ext cx="295246" cy="38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07CECD70-8F6B-E68E-C6D1-0FD190C7B1BD}"/>
              </a:ext>
            </a:extLst>
          </p:cNvPr>
          <p:cNvCxnSpPr>
            <a:cxnSpLocks/>
          </p:cNvCxnSpPr>
          <p:nvPr/>
        </p:nvCxnSpPr>
        <p:spPr>
          <a:xfrm flipV="1">
            <a:off x="6479043" y="951279"/>
            <a:ext cx="0" cy="3817491"/>
          </a:xfrm>
          <a:prstGeom prst="line">
            <a:avLst/>
          </a:prstGeom>
          <a:ln w="76200" cmpd="dbl">
            <a:gradFill flip="none" rotWithShape="1">
              <a:gsLst>
                <a:gs pos="0">
                  <a:schemeClr val="bg1">
                    <a:alpha val="0"/>
                  </a:schemeClr>
                </a:gs>
                <a:gs pos="85000">
                  <a:srgbClr val="C00000">
                    <a:alpha val="54000"/>
                  </a:srgbClr>
                </a:gs>
                <a:gs pos="19000">
                  <a:srgbClr val="C00000">
                    <a:alpha val="6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A85A368C-A982-D8FE-14ED-07C3EF5ACC3C}"/>
              </a:ext>
            </a:extLst>
          </p:cNvPr>
          <p:cNvSpPr/>
          <p:nvPr/>
        </p:nvSpPr>
        <p:spPr>
          <a:xfrm>
            <a:off x="2546553" y="4497575"/>
            <a:ext cx="2061413" cy="45345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>
                <a:latin typeface="+mn-ea"/>
              </a:rPr>
              <a:t>Circular probe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773C212-09B1-37EE-0A35-192B66E878C0}"/>
              </a:ext>
            </a:extLst>
          </p:cNvPr>
          <p:cNvSpPr/>
          <p:nvPr/>
        </p:nvSpPr>
        <p:spPr>
          <a:xfrm>
            <a:off x="8136773" y="4497574"/>
            <a:ext cx="2514799" cy="45345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>
                <a:solidFill>
                  <a:schemeClr val="lt1"/>
                </a:solidFill>
                <a:latin typeface="+mn-ea"/>
              </a:rPr>
              <a:t>Rectangular probe</a:t>
            </a:r>
            <a:endParaRPr lang="zh-CN" altLang="en-US" sz="20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AEB00DD3-6D8A-E797-E5CD-1A23B83BBFD3}"/>
              </a:ext>
            </a:extLst>
          </p:cNvPr>
          <p:cNvSpPr/>
          <p:nvPr/>
        </p:nvSpPr>
        <p:spPr>
          <a:xfrm>
            <a:off x="775891" y="5082911"/>
            <a:ext cx="10943932" cy="1005788"/>
          </a:xfrm>
          <a:prstGeom prst="rect">
            <a:avLst/>
          </a:prstGeom>
          <a:solidFill>
            <a:srgbClr val="FBE5D6"/>
          </a:solidFill>
          <a:ln w="25400" cap="flat" cmpd="sng" algn="ctr">
            <a:solidFill>
              <a:srgbClr val="C55A11"/>
            </a:solidFill>
            <a:prstDash val="solid"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latin typeface="+mn-ea"/>
              </a:rPr>
              <a:t>To increase scanning efficiency, step length takes the maximum which is determined by shape of the probe.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533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710430" cy="598488"/>
          </a:xfrm>
        </p:spPr>
        <p:txBody>
          <a:bodyPr/>
          <a:lstStyle/>
          <a:p>
            <a:r>
              <a:rPr lang="en-US" altLang="zh-CN" dirty="0"/>
              <a:t>3.1 sampling method of test point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2052F88-1043-4F24-AF27-2BCF4EC18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E88277-989B-23BC-4B33-18D37C170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8B5B828-FD8D-5326-E405-ED993F9A4025}"/>
              </a:ext>
            </a:extLst>
          </p:cNvPr>
          <p:cNvSpPr/>
          <p:nvPr/>
        </p:nvSpPr>
        <p:spPr>
          <a:xfrm>
            <a:off x="1693112" y="1055802"/>
            <a:ext cx="3878129" cy="3277249"/>
          </a:xfrm>
          <a:prstGeom prst="rect">
            <a:avLst/>
          </a:prstGeom>
          <a:noFill/>
          <a:ln w="38100">
            <a:solidFill>
              <a:srgbClr val="1F4D7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BA848104-84F6-2AA2-546C-05A20011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522" y="1604072"/>
            <a:ext cx="2978013" cy="148936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0F472370-46DB-8F17-C18A-47A09BCD553C}"/>
              </a:ext>
            </a:extLst>
          </p:cNvPr>
          <p:cNvSpPr/>
          <p:nvPr/>
        </p:nvSpPr>
        <p:spPr>
          <a:xfrm>
            <a:off x="6620759" y="1055802"/>
            <a:ext cx="3878129" cy="3277249"/>
          </a:xfrm>
          <a:prstGeom prst="rect">
            <a:avLst/>
          </a:prstGeom>
          <a:noFill/>
          <a:ln w="38100">
            <a:solidFill>
              <a:srgbClr val="1F4D7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81F7309-2764-73BC-EB5E-6612853D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885" y="1491893"/>
            <a:ext cx="2765593" cy="160154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BCC0932-1038-9FD4-1BE5-092215E755E3}"/>
              </a:ext>
            </a:extLst>
          </p:cNvPr>
          <p:cNvSpPr txBox="1"/>
          <p:nvPr/>
        </p:nvSpPr>
        <p:spPr>
          <a:xfrm>
            <a:off x="2786553" y="868272"/>
            <a:ext cx="23439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Equal parameter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A71B24-D6F9-3ECB-8012-12EE8108B881}"/>
              </a:ext>
            </a:extLst>
          </p:cNvPr>
          <p:cNvSpPr txBox="1"/>
          <p:nvPr/>
        </p:nvSpPr>
        <p:spPr>
          <a:xfrm>
            <a:off x="7801706" y="868272"/>
            <a:ext cx="223777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section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占位符 4">
            <a:extLst>
              <a:ext uri="{FF2B5EF4-FFF2-40B4-BE49-F238E27FC236}">
                <a16:creationId xmlns:a16="http://schemas.microsoft.com/office/drawing/2014/main" id="{541BA045-24D3-1A9A-4F58-931F1255C3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92624" y="4790777"/>
            <a:ext cx="4963739" cy="1011421"/>
          </a:xfr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pPr indent="266700" algn="just">
              <a:spcBef>
                <a:spcPts val="0"/>
              </a:spcBef>
            </a:pPr>
            <a:r>
              <a:rPr lang="en-US" altLang="zh-CN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Advantage:</a:t>
            </a:r>
            <a:r>
              <a:rPr lang="zh-CN" altLang="en-US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convenient,</a:t>
            </a:r>
            <a:r>
              <a:rPr lang="zh-CN" altLang="en-US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easy</a:t>
            </a:r>
            <a:r>
              <a:rPr lang="zh-CN" altLang="en-US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to</a:t>
            </a:r>
            <a:r>
              <a:rPr lang="zh-CN" altLang="en-US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apply</a:t>
            </a:r>
          </a:p>
          <a:p>
            <a:pPr indent="266700" algn="just">
              <a:spcBef>
                <a:spcPts val="0"/>
              </a:spcBef>
            </a:pPr>
            <a:r>
              <a:rPr lang="en-US" altLang="zh-CN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Disadvantage:</a:t>
            </a:r>
            <a:r>
              <a:rPr lang="zh-CN" altLang="en-US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kern="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high demand of part shape, unequal step length</a:t>
            </a:r>
          </a:p>
          <a:p>
            <a:pPr indent="266700" algn="just">
              <a:spcBef>
                <a:spcPts val="0"/>
              </a:spcBef>
            </a:pPr>
            <a:endParaRPr lang="zh-CN" altLang="en-US" sz="1600" kern="1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499528F-29E6-1BFE-5576-8A46AB2A18D3}"/>
              </a:ext>
            </a:extLst>
          </p:cNvPr>
          <p:cNvSpPr txBox="1"/>
          <p:nvPr/>
        </p:nvSpPr>
        <p:spPr>
          <a:xfrm>
            <a:off x="2329122" y="3044405"/>
            <a:ext cx="2978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series of cross-section lines is obtained by equally divide surface parameter along one direction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99327B1-8F5A-0A1C-9152-C0773FA6A41B}"/>
              </a:ext>
            </a:extLst>
          </p:cNvPr>
          <p:cNvSpPr txBox="1"/>
          <p:nvPr/>
        </p:nvSpPr>
        <p:spPr>
          <a:xfrm>
            <a:off x="7167674" y="3132033"/>
            <a:ext cx="3052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Intersects a series of parallel planes and test surface. The intersection points are test points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323B323-18C6-14B5-2FA7-BB29813FD040}"/>
              </a:ext>
            </a:extLst>
          </p:cNvPr>
          <p:cNvSpPr/>
          <p:nvPr/>
        </p:nvSpPr>
        <p:spPr>
          <a:xfrm>
            <a:off x="6885209" y="4793593"/>
            <a:ext cx="3613678" cy="1005788"/>
          </a:xfrm>
          <a:prstGeom prst="rect">
            <a:avLst/>
          </a:prstGeom>
          <a:solidFill>
            <a:srgbClr val="FBE5D6"/>
          </a:solidFill>
          <a:ln w="25400" cap="flat" cmpd="sng" algn="ctr">
            <a:solidFill>
              <a:srgbClr val="C55A11"/>
            </a:solidFill>
            <a:prstDash val="solid"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C60E16"/>
                </a:solidFill>
                <a:latin typeface="+mn-ea"/>
              </a:rPr>
              <a:t>Method chosen</a:t>
            </a:r>
            <a:r>
              <a:rPr lang="zh-CN" altLang="en-US" sz="2400" dirty="0">
                <a:latin typeface="+mn-ea"/>
              </a:rPr>
              <a:t>：</a:t>
            </a:r>
            <a:r>
              <a:rPr lang="en-US" altLang="zh-CN" sz="2400" dirty="0">
                <a:latin typeface="+mn-ea"/>
              </a:rPr>
              <a:t>equal arc method</a:t>
            </a:r>
            <a:endParaRPr lang="zh-CN" altLang="en-US" sz="2400" dirty="0">
              <a:latin typeface="+mn-ea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D91217B-C619-1396-49F4-20C5CE539D4C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6456363" y="5296487"/>
            <a:ext cx="42884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85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816767" cy="598488"/>
          </a:xfrm>
        </p:spPr>
        <p:txBody>
          <a:bodyPr/>
          <a:lstStyle/>
          <a:p>
            <a:r>
              <a:rPr lang="en-US" altLang="zh-CN" dirty="0"/>
              <a:t>3.1 sampling method of test point —— equal arc </a:t>
            </a:r>
            <a:endParaRPr lang="zh-CN" altLang="en-US" dirty="0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DA45B0B-8891-4AA2-B2CF-F86AD06362DB}"/>
              </a:ext>
            </a:extLst>
          </p:cNvPr>
          <p:cNvGrpSpPr/>
          <p:nvPr/>
        </p:nvGrpSpPr>
        <p:grpSpPr>
          <a:xfrm>
            <a:off x="2094846" y="4818688"/>
            <a:ext cx="9831918" cy="1440049"/>
            <a:chOff x="2094846" y="4818688"/>
            <a:chExt cx="9831918" cy="1440049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71563F3-CF08-40EE-8D34-7A2F60F2D7CD}"/>
                </a:ext>
              </a:extLst>
            </p:cNvPr>
            <p:cNvCxnSpPr/>
            <p:nvPr/>
          </p:nvCxnSpPr>
          <p:spPr>
            <a:xfrm>
              <a:off x="2094846" y="5590094"/>
              <a:ext cx="776768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CBF7D85-43E6-4A66-BCD7-F99FF70F6705}"/>
                </a:ext>
              </a:extLst>
            </p:cNvPr>
            <p:cNvSpPr/>
            <p:nvPr/>
          </p:nvSpPr>
          <p:spPr>
            <a:xfrm>
              <a:off x="2673443" y="5509966"/>
              <a:ext cx="160256" cy="16025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ED57248-88E0-44BC-84C4-08B71606754C}"/>
                </a:ext>
              </a:extLst>
            </p:cNvPr>
            <p:cNvSpPr/>
            <p:nvPr/>
          </p:nvSpPr>
          <p:spPr>
            <a:xfrm>
              <a:off x="3271101" y="5514804"/>
              <a:ext cx="160256" cy="16025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FE0FC01-B4D1-4D53-B6B7-A3586B1FF017}"/>
                </a:ext>
              </a:extLst>
            </p:cNvPr>
            <p:cNvSpPr/>
            <p:nvPr/>
          </p:nvSpPr>
          <p:spPr>
            <a:xfrm>
              <a:off x="3868759" y="5509966"/>
              <a:ext cx="160256" cy="16025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17FAA89-5915-4B98-8B4E-6BCAE45AF157}"/>
                </a:ext>
              </a:extLst>
            </p:cNvPr>
            <p:cNvSpPr/>
            <p:nvPr/>
          </p:nvSpPr>
          <p:spPr>
            <a:xfrm>
              <a:off x="4770310" y="5516124"/>
              <a:ext cx="160256" cy="16025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64E44AA-4FB7-4CB1-8FC5-F58ECAD94407}"/>
                </a:ext>
              </a:extLst>
            </p:cNvPr>
            <p:cNvSpPr/>
            <p:nvPr/>
          </p:nvSpPr>
          <p:spPr>
            <a:xfrm>
              <a:off x="6334742" y="5509966"/>
              <a:ext cx="160256" cy="16025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1AB21DE-D102-420A-A95E-F07DF6A618B5}"/>
                </a:ext>
              </a:extLst>
            </p:cNvPr>
            <p:cNvSpPr/>
            <p:nvPr/>
          </p:nvSpPr>
          <p:spPr>
            <a:xfrm>
              <a:off x="7101180" y="5509966"/>
              <a:ext cx="160256" cy="16025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0E321DF5-B685-498B-A001-3B20C6FEBB16}"/>
                </a:ext>
              </a:extLst>
            </p:cNvPr>
            <p:cNvSpPr/>
            <p:nvPr/>
          </p:nvSpPr>
          <p:spPr>
            <a:xfrm>
              <a:off x="9336237" y="5509966"/>
              <a:ext cx="160256" cy="16025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16861A5C-CFAD-4C6B-A7A2-5A37DE2FF6DE}"/>
                </a:ext>
              </a:extLst>
            </p:cNvPr>
            <p:cNvCxnSpPr/>
            <p:nvPr/>
          </p:nvCxnSpPr>
          <p:spPr>
            <a:xfrm>
              <a:off x="2094846" y="5003354"/>
              <a:ext cx="776768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8F58B1E-35F9-4CE0-9452-70CD742A49D7}"/>
                </a:ext>
              </a:extLst>
            </p:cNvPr>
            <p:cNvSpPr/>
            <p:nvPr/>
          </p:nvSpPr>
          <p:spPr>
            <a:xfrm>
              <a:off x="2329468" y="4923226"/>
              <a:ext cx="160256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506461C-1B90-4C84-BAE7-857AEB63C8F1}"/>
                </a:ext>
              </a:extLst>
            </p:cNvPr>
            <p:cNvSpPr/>
            <p:nvPr/>
          </p:nvSpPr>
          <p:spPr>
            <a:xfrm>
              <a:off x="5430808" y="4923226"/>
              <a:ext cx="160256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472BF54-AE9D-4A82-9D72-CC0620F401D8}"/>
                </a:ext>
              </a:extLst>
            </p:cNvPr>
            <p:cNvSpPr/>
            <p:nvPr/>
          </p:nvSpPr>
          <p:spPr>
            <a:xfrm>
              <a:off x="8532148" y="4934540"/>
              <a:ext cx="160256" cy="1602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864600C-00BE-49A9-B809-B874EF4BDAF3}"/>
                </a:ext>
              </a:extLst>
            </p:cNvPr>
            <p:cNvSpPr txBox="1"/>
            <p:nvPr/>
          </p:nvSpPr>
          <p:spPr>
            <a:xfrm>
              <a:off x="9997440" y="4818688"/>
              <a:ext cx="1325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Equal arc</a:t>
              </a:r>
              <a:endParaRPr lang="zh-CN" altLang="en-US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6BC8086F-2680-4BFC-9E38-A72F41FBCBF3}"/>
                </a:ext>
              </a:extLst>
            </p:cNvPr>
            <p:cNvSpPr txBox="1"/>
            <p:nvPr/>
          </p:nvSpPr>
          <p:spPr>
            <a:xfrm>
              <a:off x="9997440" y="5382799"/>
              <a:ext cx="1929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Equal parameter</a:t>
              </a:r>
              <a:endParaRPr lang="zh-CN" altLang="en-US" dirty="0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C4D195C-6032-48D9-9FE5-DB78A64A6AD8}"/>
                </a:ext>
              </a:extLst>
            </p:cNvPr>
            <p:cNvCxnSpPr>
              <a:cxnSpLocks/>
            </p:cNvCxnSpPr>
            <p:nvPr/>
          </p:nvCxnSpPr>
          <p:spPr>
            <a:xfrm>
              <a:off x="8627624" y="4968346"/>
              <a:ext cx="23469" cy="1290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6AD833EB-9702-47DB-8607-43AC0CA129BE}"/>
                </a:ext>
              </a:extLst>
            </p:cNvPr>
            <p:cNvSpPr/>
            <p:nvPr/>
          </p:nvSpPr>
          <p:spPr>
            <a:xfrm>
              <a:off x="8559230" y="5502577"/>
              <a:ext cx="160256" cy="160256"/>
            </a:xfrm>
            <a:prstGeom prst="ellipse">
              <a:avLst/>
            </a:prstGeom>
            <a:no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BD4EFF-E97F-15CB-66C6-89C4C6AECF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B52354B-EC90-9FF3-9B0C-41B01D214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E7ECC28-8D1B-F462-A953-D7FCFF3C89C0}"/>
              </a:ext>
            </a:extLst>
          </p:cNvPr>
          <p:cNvSpPr/>
          <p:nvPr/>
        </p:nvSpPr>
        <p:spPr>
          <a:xfrm>
            <a:off x="2483348" y="1103323"/>
            <a:ext cx="2286962" cy="12049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Dense equal parameter discretization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AFBE191-CF9F-D3C0-2A03-0C4B67EEC052}"/>
              </a:ext>
            </a:extLst>
          </p:cNvPr>
          <p:cNvSpPr/>
          <p:nvPr/>
        </p:nvSpPr>
        <p:spPr>
          <a:xfrm>
            <a:off x="6790482" y="1103323"/>
            <a:ext cx="2292558" cy="123325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 the interval of equal parameter points with arc and functions</a:t>
            </a: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FE70B46-3D1C-27C8-DD14-05C5F31F1215}"/>
              </a:ext>
            </a:extLst>
          </p:cNvPr>
          <p:cNvSpPr/>
          <p:nvPr/>
        </p:nvSpPr>
        <p:spPr>
          <a:xfrm>
            <a:off x="6790482" y="2923320"/>
            <a:ext cx="2286962" cy="1196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Linear interpolation base on interval endpoints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5F2C91B9-2227-5A19-4EC4-E7D284C052B0}"/>
              </a:ext>
            </a:extLst>
          </p:cNvPr>
          <p:cNvSpPr/>
          <p:nvPr/>
        </p:nvSpPr>
        <p:spPr>
          <a:xfrm>
            <a:off x="2483348" y="2923319"/>
            <a:ext cx="2286962" cy="12049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Solve test point coordinates with equal arc parameters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2451F5-6098-26C2-C355-9215AFCDC2DD}"/>
              </a:ext>
            </a:extLst>
          </p:cNvPr>
          <p:cNvCxnSpPr>
            <a:stCxn id="3" idx="3"/>
            <a:endCxn id="36" idx="1"/>
          </p:cNvCxnSpPr>
          <p:nvPr/>
        </p:nvCxnSpPr>
        <p:spPr>
          <a:xfrm>
            <a:off x="4770310" y="1705794"/>
            <a:ext cx="2020172" cy="14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33C750E-2507-A2EB-45DF-03A77E8D7434}"/>
              </a:ext>
            </a:extLst>
          </p:cNvPr>
          <p:cNvCxnSpPr>
            <a:stCxn id="36" idx="2"/>
            <a:endCxn id="40" idx="0"/>
          </p:cNvCxnSpPr>
          <p:nvPr/>
        </p:nvCxnSpPr>
        <p:spPr>
          <a:xfrm flipH="1">
            <a:off x="7933963" y="2336581"/>
            <a:ext cx="2798" cy="5867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314B943-61E4-8285-6EB5-3B51DABE39AD}"/>
              </a:ext>
            </a:extLst>
          </p:cNvPr>
          <p:cNvCxnSpPr>
            <a:stCxn id="40" idx="1"/>
            <a:endCxn id="41" idx="3"/>
          </p:cNvCxnSpPr>
          <p:nvPr/>
        </p:nvCxnSpPr>
        <p:spPr>
          <a:xfrm flipH="1">
            <a:off x="4770310" y="3521431"/>
            <a:ext cx="2020172" cy="43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2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2052F88-1043-4F24-AF27-2BCF4EC18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7CFB63-4B6A-4A91-956D-92EF4357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77" y="1084083"/>
            <a:ext cx="5193523" cy="4251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1D6956-27AB-4249-A11E-FA5360D4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318" y="1244339"/>
            <a:ext cx="5090972" cy="40424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C9D9D53-F93B-4C12-AFAD-E11B2C387080}"/>
              </a:ext>
            </a:extLst>
          </p:cNvPr>
          <p:cNvSpPr/>
          <p:nvPr/>
        </p:nvSpPr>
        <p:spPr>
          <a:xfrm>
            <a:off x="3685880" y="2828041"/>
            <a:ext cx="565609" cy="35821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0AF373D-7A3E-41F2-B106-A0695CF81191}"/>
              </a:ext>
            </a:extLst>
          </p:cNvPr>
          <p:cNvCxnSpPr/>
          <p:nvPr/>
        </p:nvCxnSpPr>
        <p:spPr>
          <a:xfrm flipV="1">
            <a:off x="4251489" y="1244339"/>
            <a:ext cx="2629829" cy="1583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DA17FDD-DB80-4E5C-8CA9-BDB0D9008C9D}"/>
              </a:ext>
            </a:extLst>
          </p:cNvPr>
          <p:cNvCxnSpPr/>
          <p:nvPr/>
        </p:nvCxnSpPr>
        <p:spPr>
          <a:xfrm>
            <a:off x="4251489" y="3186260"/>
            <a:ext cx="2629829" cy="2100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3F50467C-6F69-4708-BD11-7B46B5D37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069" y="1697863"/>
            <a:ext cx="2476811" cy="676654"/>
          </a:xfrm>
          <a:prstGeom prst="rect">
            <a:avLst/>
          </a:prstGeom>
        </p:spPr>
      </p:pic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0C9ED9A-DA70-6BFA-858C-04FF061038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38D1704-7C7D-E862-929A-FA3C308F21C8}"/>
              </a:ext>
            </a:extLst>
          </p:cNvPr>
          <p:cNvSpPr txBox="1"/>
          <p:nvPr/>
        </p:nvSpPr>
        <p:spPr>
          <a:xfrm>
            <a:off x="3874416" y="5511535"/>
            <a:ext cx="4781073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Result of </a:t>
            </a:r>
            <a:r>
              <a:rPr lang="en-US" altLang="zh-CN" sz="2000" dirty="0"/>
              <a:t>discretization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of sample lines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E369506A-EC06-25DD-D4E9-A332EC2437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816767" cy="598488"/>
          </a:xfrm>
        </p:spPr>
        <p:txBody>
          <a:bodyPr/>
          <a:lstStyle/>
          <a:p>
            <a:r>
              <a:rPr lang="en-US" altLang="zh-CN" dirty="0"/>
              <a:t>3.1 sampling method of test point —— equal arc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94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710430" cy="598488"/>
          </a:xfrm>
        </p:spPr>
        <p:txBody>
          <a:bodyPr/>
          <a:lstStyle/>
          <a:p>
            <a:r>
              <a:rPr lang="en-US" altLang="zh-CN" dirty="0"/>
              <a:t>3.2 Method of path planning</a:t>
            </a:r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E7ECC28-8D1B-F462-A953-D7FCFF3C89C0}"/>
              </a:ext>
            </a:extLst>
          </p:cNvPr>
          <p:cNvSpPr/>
          <p:nvPr/>
        </p:nvSpPr>
        <p:spPr>
          <a:xfrm>
            <a:off x="797656" y="1093281"/>
            <a:ext cx="2286962" cy="12049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Surface equal parameter discretization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AFBE191-CF9F-D3C0-2A03-0C4B67EEC052}"/>
              </a:ext>
            </a:extLst>
          </p:cNvPr>
          <p:cNvSpPr/>
          <p:nvPr/>
        </p:nvSpPr>
        <p:spPr>
          <a:xfrm>
            <a:off x="3637538" y="1079123"/>
            <a:ext cx="2458462" cy="123325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Curve reconstruction on U direction</a:t>
            </a:r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FFE70B46-3D1C-27C8-DD14-05C5F31F1215}"/>
              </a:ext>
            </a:extLst>
          </p:cNvPr>
          <p:cNvSpPr/>
          <p:nvPr/>
        </p:nvSpPr>
        <p:spPr>
          <a:xfrm>
            <a:off x="3723288" y="2960801"/>
            <a:ext cx="2286962" cy="119622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Equal arc separation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2451F5-6098-26C2-C355-9215AFCDC2DD}"/>
              </a:ext>
            </a:extLst>
          </p:cNvPr>
          <p:cNvCxnSpPr>
            <a:cxnSpLocks/>
            <a:stCxn id="3" idx="3"/>
            <a:endCxn id="36" idx="1"/>
          </p:cNvCxnSpPr>
          <p:nvPr/>
        </p:nvCxnSpPr>
        <p:spPr>
          <a:xfrm>
            <a:off x="3084618" y="1695752"/>
            <a:ext cx="55292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033C750E-2507-A2EB-45DF-03A77E8D7434}"/>
              </a:ext>
            </a:extLst>
          </p:cNvPr>
          <p:cNvCxnSpPr>
            <a:cxnSpLocks/>
            <a:stCxn id="36" idx="2"/>
            <a:endCxn id="40" idx="0"/>
          </p:cNvCxnSpPr>
          <p:nvPr/>
        </p:nvCxnSpPr>
        <p:spPr>
          <a:xfrm>
            <a:off x="4866769" y="2312381"/>
            <a:ext cx="0" cy="6484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5E9F9BBE-9C84-4C21-F412-D19CB66BFC39}"/>
              </a:ext>
            </a:extLst>
          </p:cNvPr>
          <p:cNvSpPr/>
          <p:nvPr/>
        </p:nvSpPr>
        <p:spPr>
          <a:xfrm>
            <a:off x="3723288" y="4740603"/>
            <a:ext cx="2286962" cy="123325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Curve reconstruction on V direction</a:t>
            </a:r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4220845-0ACF-754C-258C-D48FE63D5C9F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>
            <a:off x="4866769" y="4157023"/>
            <a:ext cx="0" cy="583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949D4900-8AD9-FDFE-34CD-C93663CD86CD}"/>
              </a:ext>
            </a:extLst>
          </p:cNvPr>
          <p:cNvCxnSpPr>
            <a:stCxn id="43" idx="3"/>
            <a:endCxn id="40" idx="3"/>
          </p:cNvCxnSpPr>
          <p:nvPr/>
        </p:nvCxnSpPr>
        <p:spPr>
          <a:xfrm flipV="1">
            <a:off x="6010250" y="3558912"/>
            <a:ext cx="12700" cy="1798320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01146320-B0BB-AAFF-0443-95848A04AA0D}"/>
              </a:ext>
            </a:extLst>
          </p:cNvPr>
          <p:cNvSpPr/>
          <p:nvPr/>
        </p:nvSpPr>
        <p:spPr>
          <a:xfrm>
            <a:off x="797656" y="4740602"/>
            <a:ext cx="2286962" cy="120494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Solve nearest point</a:t>
            </a:r>
            <a:endParaRPr lang="zh-CN" altLang="en-US" dirty="0"/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4806BD39-EFC9-8448-462D-483AEA571164}"/>
              </a:ext>
            </a:extLst>
          </p:cNvPr>
          <p:cNvCxnSpPr>
            <a:stCxn id="40" idx="1"/>
            <a:endCxn id="55" idx="0"/>
          </p:cNvCxnSpPr>
          <p:nvPr/>
        </p:nvCxnSpPr>
        <p:spPr>
          <a:xfrm rot="10800000" flipV="1">
            <a:off x="1941138" y="3558912"/>
            <a:ext cx="1782151" cy="118169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C486BFEC-303D-5B7A-57BB-52BE029D5D9C}"/>
              </a:ext>
            </a:extLst>
          </p:cNvPr>
          <p:cNvSpPr txBox="1"/>
          <p:nvPr/>
        </p:nvSpPr>
        <p:spPr>
          <a:xfrm>
            <a:off x="7153730" y="1079123"/>
            <a:ext cx="4180741" cy="5078313"/>
          </a:xfrm>
          <a:custGeom>
            <a:avLst/>
            <a:gdLst>
              <a:gd name="connsiteX0" fmla="*/ 0 w 4180741"/>
              <a:gd name="connsiteY0" fmla="*/ 0 h 5078313"/>
              <a:gd name="connsiteX1" fmla="*/ 513634 w 4180741"/>
              <a:gd name="connsiteY1" fmla="*/ 0 h 5078313"/>
              <a:gd name="connsiteX2" fmla="*/ 985460 w 4180741"/>
              <a:gd name="connsiteY2" fmla="*/ 0 h 5078313"/>
              <a:gd name="connsiteX3" fmla="*/ 1540902 w 4180741"/>
              <a:gd name="connsiteY3" fmla="*/ 0 h 5078313"/>
              <a:gd name="connsiteX4" fmla="*/ 2179958 w 4180741"/>
              <a:gd name="connsiteY4" fmla="*/ 0 h 5078313"/>
              <a:gd name="connsiteX5" fmla="*/ 2693592 w 4180741"/>
              <a:gd name="connsiteY5" fmla="*/ 0 h 5078313"/>
              <a:gd name="connsiteX6" fmla="*/ 3249033 w 4180741"/>
              <a:gd name="connsiteY6" fmla="*/ 0 h 5078313"/>
              <a:gd name="connsiteX7" fmla="*/ 4180741 w 4180741"/>
              <a:gd name="connsiteY7" fmla="*/ 0 h 5078313"/>
              <a:gd name="connsiteX8" fmla="*/ 4180741 w 4180741"/>
              <a:gd name="connsiteY8" fmla="*/ 736355 h 5078313"/>
              <a:gd name="connsiteX9" fmla="*/ 4180741 w 4180741"/>
              <a:gd name="connsiteY9" fmla="*/ 1218795 h 5078313"/>
              <a:gd name="connsiteX10" fmla="*/ 4180741 w 4180741"/>
              <a:gd name="connsiteY10" fmla="*/ 1904367 h 5078313"/>
              <a:gd name="connsiteX11" fmla="*/ 4180741 w 4180741"/>
              <a:gd name="connsiteY11" fmla="*/ 2539157 h 5078313"/>
              <a:gd name="connsiteX12" fmla="*/ 4180741 w 4180741"/>
              <a:gd name="connsiteY12" fmla="*/ 3021595 h 5078313"/>
              <a:gd name="connsiteX13" fmla="*/ 4180741 w 4180741"/>
              <a:gd name="connsiteY13" fmla="*/ 3656385 h 5078313"/>
              <a:gd name="connsiteX14" fmla="*/ 4180741 w 4180741"/>
              <a:gd name="connsiteY14" fmla="*/ 4291174 h 5078313"/>
              <a:gd name="connsiteX15" fmla="*/ 4180741 w 4180741"/>
              <a:gd name="connsiteY15" fmla="*/ 5078313 h 5078313"/>
              <a:gd name="connsiteX16" fmla="*/ 3625300 w 4180741"/>
              <a:gd name="connsiteY16" fmla="*/ 5078313 h 5078313"/>
              <a:gd name="connsiteX17" fmla="*/ 2944436 w 4180741"/>
              <a:gd name="connsiteY17" fmla="*/ 5078313 h 5078313"/>
              <a:gd name="connsiteX18" fmla="*/ 2263573 w 4180741"/>
              <a:gd name="connsiteY18" fmla="*/ 5078313 h 5078313"/>
              <a:gd name="connsiteX19" fmla="*/ 1708131 w 4180741"/>
              <a:gd name="connsiteY19" fmla="*/ 5078313 h 5078313"/>
              <a:gd name="connsiteX20" fmla="*/ 1069075 w 4180741"/>
              <a:gd name="connsiteY20" fmla="*/ 5078313 h 5078313"/>
              <a:gd name="connsiteX21" fmla="*/ 597249 w 4180741"/>
              <a:gd name="connsiteY21" fmla="*/ 5078313 h 5078313"/>
              <a:gd name="connsiteX22" fmla="*/ 0 w 4180741"/>
              <a:gd name="connsiteY22" fmla="*/ 5078313 h 5078313"/>
              <a:gd name="connsiteX23" fmla="*/ 0 w 4180741"/>
              <a:gd name="connsiteY23" fmla="*/ 4545090 h 5078313"/>
              <a:gd name="connsiteX24" fmla="*/ 0 w 4180741"/>
              <a:gd name="connsiteY24" fmla="*/ 4062650 h 5078313"/>
              <a:gd name="connsiteX25" fmla="*/ 0 w 4180741"/>
              <a:gd name="connsiteY25" fmla="*/ 3427861 h 5078313"/>
              <a:gd name="connsiteX26" fmla="*/ 0 w 4180741"/>
              <a:gd name="connsiteY26" fmla="*/ 2894638 h 5078313"/>
              <a:gd name="connsiteX27" fmla="*/ 0 w 4180741"/>
              <a:gd name="connsiteY27" fmla="*/ 2412199 h 5078313"/>
              <a:gd name="connsiteX28" fmla="*/ 0 w 4180741"/>
              <a:gd name="connsiteY28" fmla="*/ 1726626 h 5078313"/>
              <a:gd name="connsiteX29" fmla="*/ 0 w 4180741"/>
              <a:gd name="connsiteY29" fmla="*/ 1244186 h 5078313"/>
              <a:gd name="connsiteX30" fmla="*/ 0 w 4180741"/>
              <a:gd name="connsiteY30" fmla="*/ 609397 h 5078313"/>
              <a:gd name="connsiteX31" fmla="*/ 0 w 4180741"/>
              <a:gd name="connsiteY31" fmla="*/ 0 h 507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180741" h="5078313" extrusionOk="0">
                <a:moveTo>
                  <a:pt x="0" y="0"/>
                </a:moveTo>
                <a:cubicBezTo>
                  <a:pt x="74094" y="-40615"/>
                  <a:pt x="289673" y="47988"/>
                  <a:pt x="513634" y="0"/>
                </a:cubicBezTo>
                <a:cubicBezTo>
                  <a:pt x="758329" y="-3441"/>
                  <a:pt x="846925" y="53456"/>
                  <a:pt x="985460" y="0"/>
                </a:cubicBezTo>
                <a:cubicBezTo>
                  <a:pt x="1145886" y="-80126"/>
                  <a:pt x="1428579" y="23790"/>
                  <a:pt x="1540902" y="0"/>
                </a:cubicBezTo>
                <a:cubicBezTo>
                  <a:pt x="1726524" y="-30130"/>
                  <a:pt x="1968903" y="54793"/>
                  <a:pt x="2179958" y="0"/>
                </a:cubicBezTo>
                <a:cubicBezTo>
                  <a:pt x="2339039" y="-105955"/>
                  <a:pt x="2514619" y="83791"/>
                  <a:pt x="2693592" y="0"/>
                </a:cubicBezTo>
                <a:cubicBezTo>
                  <a:pt x="2873471" y="-29066"/>
                  <a:pt x="2977323" y="76442"/>
                  <a:pt x="3249033" y="0"/>
                </a:cubicBezTo>
                <a:cubicBezTo>
                  <a:pt x="3489062" y="-134758"/>
                  <a:pt x="3796446" y="88988"/>
                  <a:pt x="4180741" y="0"/>
                </a:cubicBezTo>
                <a:cubicBezTo>
                  <a:pt x="4178558" y="384045"/>
                  <a:pt x="4139530" y="525995"/>
                  <a:pt x="4180741" y="736355"/>
                </a:cubicBezTo>
                <a:cubicBezTo>
                  <a:pt x="4191808" y="960637"/>
                  <a:pt x="4161112" y="970277"/>
                  <a:pt x="4180741" y="1218795"/>
                </a:cubicBezTo>
                <a:cubicBezTo>
                  <a:pt x="4182154" y="1446798"/>
                  <a:pt x="4162488" y="1768165"/>
                  <a:pt x="4180741" y="1904367"/>
                </a:cubicBezTo>
                <a:cubicBezTo>
                  <a:pt x="4175939" y="2065152"/>
                  <a:pt x="4169737" y="2196426"/>
                  <a:pt x="4180741" y="2539157"/>
                </a:cubicBezTo>
                <a:cubicBezTo>
                  <a:pt x="4227091" y="2825762"/>
                  <a:pt x="4160251" y="2787900"/>
                  <a:pt x="4180741" y="3021595"/>
                </a:cubicBezTo>
                <a:cubicBezTo>
                  <a:pt x="4275994" y="3292459"/>
                  <a:pt x="4203754" y="3446723"/>
                  <a:pt x="4180741" y="3656385"/>
                </a:cubicBezTo>
                <a:cubicBezTo>
                  <a:pt x="4207270" y="3907499"/>
                  <a:pt x="4181592" y="3980826"/>
                  <a:pt x="4180741" y="4291174"/>
                </a:cubicBezTo>
                <a:cubicBezTo>
                  <a:pt x="4182196" y="4539364"/>
                  <a:pt x="4051070" y="4830541"/>
                  <a:pt x="4180741" y="5078313"/>
                </a:cubicBezTo>
                <a:cubicBezTo>
                  <a:pt x="4012848" y="5076555"/>
                  <a:pt x="3785623" y="5028254"/>
                  <a:pt x="3625300" y="5078313"/>
                </a:cubicBezTo>
                <a:cubicBezTo>
                  <a:pt x="3497664" y="5102126"/>
                  <a:pt x="3120879" y="5083234"/>
                  <a:pt x="2944436" y="5078313"/>
                </a:cubicBezTo>
                <a:cubicBezTo>
                  <a:pt x="2648457" y="5027597"/>
                  <a:pt x="2454052" y="5023330"/>
                  <a:pt x="2263573" y="5078313"/>
                </a:cubicBezTo>
                <a:cubicBezTo>
                  <a:pt x="1997135" y="5147962"/>
                  <a:pt x="1850657" y="5072152"/>
                  <a:pt x="1708131" y="5078313"/>
                </a:cubicBezTo>
                <a:cubicBezTo>
                  <a:pt x="1556462" y="5100467"/>
                  <a:pt x="1250879" y="4998812"/>
                  <a:pt x="1069075" y="5078313"/>
                </a:cubicBezTo>
                <a:cubicBezTo>
                  <a:pt x="889795" y="5151933"/>
                  <a:pt x="747286" y="5039095"/>
                  <a:pt x="597249" y="5078313"/>
                </a:cubicBezTo>
                <a:cubicBezTo>
                  <a:pt x="396816" y="5169651"/>
                  <a:pt x="96506" y="5035064"/>
                  <a:pt x="0" y="5078313"/>
                </a:cubicBezTo>
                <a:cubicBezTo>
                  <a:pt x="6075" y="5007261"/>
                  <a:pt x="85756" y="4734874"/>
                  <a:pt x="0" y="4545090"/>
                </a:cubicBezTo>
                <a:cubicBezTo>
                  <a:pt x="16696" y="4385453"/>
                  <a:pt x="15721" y="4191879"/>
                  <a:pt x="0" y="4062650"/>
                </a:cubicBezTo>
                <a:cubicBezTo>
                  <a:pt x="642" y="3897211"/>
                  <a:pt x="14350" y="3646219"/>
                  <a:pt x="0" y="3427861"/>
                </a:cubicBezTo>
                <a:cubicBezTo>
                  <a:pt x="11446" y="3235006"/>
                  <a:pt x="83075" y="3040088"/>
                  <a:pt x="0" y="2894638"/>
                </a:cubicBezTo>
                <a:cubicBezTo>
                  <a:pt x="-27369" y="2726865"/>
                  <a:pt x="38675" y="2696350"/>
                  <a:pt x="0" y="2412199"/>
                </a:cubicBezTo>
                <a:cubicBezTo>
                  <a:pt x="-54814" y="2125028"/>
                  <a:pt x="76221" y="2055456"/>
                  <a:pt x="0" y="1726626"/>
                </a:cubicBezTo>
                <a:cubicBezTo>
                  <a:pt x="-10924" y="1395069"/>
                  <a:pt x="12897" y="1445967"/>
                  <a:pt x="0" y="1244186"/>
                </a:cubicBezTo>
                <a:cubicBezTo>
                  <a:pt x="-50889" y="1004359"/>
                  <a:pt x="51547" y="935428"/>
                  <a:pt x="0" y="609397"/>
                </a:cubicBezTo>
                <a:cubicBezTo>
                  <a:pt x="-51369" y="325743"/>
                  <a:pt x="50853" y="10191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650134055">
                  <a:custGeom>
                    <a:avLst/>
                    <a:gdLst>
                      <a:gd name="connsiteX0" fmla="*/ 0 w 4180741"/>
                      <a:gd name="connsiteY0" fmla="*/ 0 h 5078313"/>
                      <a:gd name="connsiteX1" fmla="*/ 513634 w 4180741"/>
                      <a:gd name="connsiteY1" fmla="*/ 0 h 5078313"/>
                      <a:gd name="connsiteX2" fmla="*/ 985460 w 4180741"/>
                      <a:gd name="connsiteY2" fmla="*/ 0 h 5078313"/>
                      <a:gd name="connsiteX3" fmla="*/ 1540902 w 4180741"/>
                      <a:gd name="connsiteY3" fmla="*/ 0 h 5078313"/>
                      <a:gd name="connsiteX4" fmla="*/ 2179958 w 4180741"/>
                      <a:gd name="connsiteY4" fmla="*/ 0 h 5078313"/>
                      <a:gd name="connsiteX5" fmla="*/ 2693592 w 4180741"/>
                      <a:gd name="connsiteY5" fmla="*/ 0 h 5078313"/>
                      <a:gd name="connsiteX6" fmla="*/ 3249033 w 4180741"/>
                      <a:gd name="connsiteY6" fmla="*/ 0 h 5078313"/>
                      <a:gd name="connsiteX7" fmla="*/ 4180741 w 4180741"/>
                      <a:gd name="connsiteY7" fmla="*/ 0 h 5078313"/>
                      <a:gd name="connsiteX8" fmla="*/ 4180741 w 4180741"/>
                      <a:gd name="connsiteY8" fmla="*/ 736355 h 5078313"/>
                      <a:gd name="connsiteX9" fmla="*/ 4180741 w 4180741"/>
                      <a:gd name="connsiteY9" fmla="*/ 1218795 h 5078313"/>
                      <a:gd name="connsiteX10" fmla="*/ 4180741 w 4180741"/>
                      <a:gd name="connsiteY10" fmla="*/ 1904367 h 5078313"/>
                      <a:gd name="connsiteX11" fmla="*/ 4180741 w 4180741"/>
                      <a:gd name="connsiteY11" fmla="*/ 2539157 h 5078313"/>
                      <a:gd name="connsiteX12" fmla="*/ 4180741 w 4180741"/>
                      <a:gd name="connsiteY12" fmla="*/ 3021595 h 5078313"/>
                      <a:gd name="connsiteX13" fmla="*/ 4180741 w 4180741"/>
                      <a:gd name="connsiteY13" fmla="*/ 3656385 h 5078313"/>
                      <a:gd name="connsiteX14" fmla="*/ 4180741 w 4180741"/>
                      <a:gd name="connsiteY14" fmla="*/ 4291174 h 5078313"/>
                      <a:gd name="connsiteX15" fmla="*/ 4180741 w 4180741"/>
                      <a:gd name="connsiteY15" fmla="*/ 5078313 h 5078313"/>
                      <a:gd name="connsiteX16" fmla="*/ 3625300 w 4180741"/>
                      <a:gd name="connsiteY16" fmla="*/ 5078313 h 5078313"/>
                      <a:gd name="connsiteX17" fmla="*/ 2944436 w 4180741"/>
                      <a:gd name="connsiteY17" fmla="*/ 5078313 h 5078313"/>
                      <a:gd name="connsiteX18" fmla="*/ 2263573 w 4180741"/>
                      <a:gd name="connsiteY18" fmla="*/ 5078313 h 5078313"/>
                      <a:gd name="connsiteX19" fmla="*/ 1708131 w 4180741"/>
                      <a:gd name="connsiteY19" fmla="*/ 5078313 h 5078313"/>
                      <a:gd name="connsiteX20" fmla="*/ 1069075 w 4180741"/>
                      <a:gd name="connsiteY20" fmla="*/ 5078313 h 5078313"/>
                      <a:gd name="connsiteX21" fmla="*/ 597249 w 4180741"/>
                      <a:gd name="connsiteY21" fmla="*/ 5078313 h 5078313"/>
                      <a:gd name="connsiteX22" fmla="*/ 0 w 4180741"/>
                      <a:gd name="connsiteY22" fmla="*/ 5078313 h 5078313"/>
                      <a:gd name="connsiteX23" fmla="*/ 0 w 4180741"/>
                      <a:gd name="connsiteY23" fmla="*/ 4545090 h 5078313"/>
                      <a:gd name="connsiteX24" fmla="*/ 0 w 4180741"/>
                      <a:gd name="connsiteY24" fmla="*/ 4062650 h 5078313"/>
                      <a:gd name="connsiteX25" fmla="*/ 0 w 4180741"/>
                      <a:gd name="connsiteY25" fmla="*/ 3427861 h 5078313"/>
                      <a:gd name="connsiteX26" fmla="*/ 0 w 4180741"/>
                      <a:gd name="connsiteY26" fmla="*/ 2894638 h 5078313"/>
                      <a:gd name="connsiteX27" fmla="*/ 0 w 4180741"/>
                      <a:gd name="connsiteY27" fmla="*/ 2412199 h 5078313"/>
                      <a:gd name="connsiteX28" fmla="*/ 0 w 4180741"/>
                      <a:gd name="connsiteY28" fmla="*/ 1726626 h 5078313"/>
                      <a:gd name="connsiteX29" fmla="*/ 0 w 4180741"/>
                      <a:gd name="connsiteY29" fmla="*/ 1244186 h 5078313"/>
                      <a:gd name="connsiteX30" fmla="*/ 0 w 4180741"/>
                      <a:gd name="connsiteY30" fmla="*/ 609397 h 5078313"/>
                      <a:gd name="connsiteX31" fmla="*/ 0 w 4180741"/>
                      <a:gd name="connsiteY31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4180741" h="5078313" extrusionOk="0">
                        <a:moveTo>
                          <a:pt x="0" y="0"/>
                        </a:moveTo>
                        <a:cubicBezTo>
                          <a:pt x="117271" y="-49068"/>
                          <a:pt x="284283" y="26934"/>
                          <a:pt x="513634" y="0"/>
                        </a:cubicBezTo>
                        <a:cubicBezTo>
                          <a:pt x="750530" y="-5345"/>
                          <a:pt x="836691" y="53104"/>
                          <a:pt x="985460" y="0"/>
                        </a:cubicBezTo>
                        <a:cubicBezTo>
                          <a:pt x="1145092" y="-55830"/>
                          <a:pt x="1422898" y="59585"/>
                          <a:pt x="1540902" y="0"/>
                        </a:cubicBezTo>
                        <a:cubicBezTo>
                          <a:pt x="1672348" y="-61590"/>
                          <a:pt x="1979507" y="60613"/>
                          <a:pt x="2179958" y="0"/>
                        </a:cubicBezTo>
                        <a:cubicBezTo>
                          <a:pt x="2337964" y="-95571"/>
                          <a:pt x="2525301" y="72192"/>
                          <a:pt x="2693592" y="0"/>
                        </a:cubicBezTo>
                        <a:cubicBezTo>
                          <a:pt x="2865430" y="-31654"/>
                          <a:pt x="2989849" y="41861"/>
                          <a:pt x="3249033" y="0"/>
                        </a:cubicBezTo>
                        <a:cubicBezTo>
                          <a:pt x="3503927" y="-54462"/>
                          <a:pt x="3747497" y="99995"/>
                          <a:pt x="4180741" y="0"/>
                        </a:cubicBezTo>
                        <a:cubicBezTo>
                          <a:pt x="4195411" y="333324"/>
                          <a:pt x="4142618" y="518630"/>
                          <a:pt x="4180741" y="736355"/>
                        </a:cubicBezTo>
                        <a:cubicBezTo>
                          <a:pt x="4194351" y="961899"/>
                          <a:pt x="4159164" y="971178"/>
                          <a:pt x="4180741" y="1218795"/>
                        </a:cubicBezTo>
                        <a:cubicBezTo>
                          <a:pt x="4201786" y="1452732"/>
                          <a:pt x="4155554" y="1757569"/>
                          <a:pt x="4180741" y="1904367"/>
                        </a:cubicBezTo>
                        <a:cubicBezTo>
                          <a:pt x="4197625" y="2071466"/>
                          <a:pt x="4158930" y="2236527"/>
                          <a:pt x="4180741" y="2539157"/>
                        </a:cubicBezTo>
                        <a:cubicBezTo>
                          <a:pt x="4214536" y="2821530"/>
                          <a:pt x="4155618" y="2787451"/>
                          <a:pt x="4180741" y="3021595"/>
                        </a:cubicBezTo>
                        <a:cubicBezTo>
                          <a:pt x="4237411" y="3265425"/>
                          <a:pt x="4184731" y="3429976"/>
                          <a:pt x="4180741" y="3656385"/>
                        </a:cubicBezTo>
                        <a:cubicBezTo>
                          <a:pt x="4204831" y="3906072"/>
                          <a:pt x="4168897" y="3980570"/>
                          <a:pt x="4180741" y="4291174"/>
                        </a:cubicBezTo>
                        <a:cubicBezTo>
                          <a:pt x="4200626" y="4576817"/>
                          <a:pt x="4106328" y="4821841"/>
                          <a:pt x="4180741" y="5078313"/>
                        </a:cubicBezTo>
                        <a:cubicBezTo>
                          <a:pt x="3975008" y="5086357"/>
                          <a:pt x="3793802" y="5032503"/>
                          <a:pt x="3625300" y="5078313"/>
                        </a:cubicBezTo>
                        <a:cubicBezTo>
                          <a:pt x="3441731" y="5112677"/>
                          <a:pt x="3155042" y="5060843"/>
                          <a:pt x="2944436" y="5078313"/>
                        </a:cubicBezTo>
                        <a:cubicBezTo>
                          <a:pt x="2693637" y="5075690"/>
                          <a:pt x="2477552" y="5006029"/>
                          <a:pt x="2263573" y="5078313"/>
                        </a:cubicBezTo>
                        <a:cubicBezTo>
                          <a:pt x="2027713" y="5163589"/>
                          <a:pt x="1838272" y="5066982"/>
                          <a:pt x="1708131" y="5078313"/>
                        </a:cubicBezTo>
                        <a:cubicBezTo>
                          <a:pt x="1565190" y="5097165"/>
                          <a:pt x="1253189" y="5002739"/>
                          <a:pt x="1069075" y="5078313"/>
                        </a:cubicBezTo>
                        <a:cubicBezTo>
                          <a:pt x="871449" y="5125772"/>
                          <a:pt x="751463" y="5028984"/>
                          <a:pt x="597249" y="5078313"/>
                        </a:cubicBezTo>
                        <a:cubicBezTo>
                          <a:pt x="419418" y="5150609"/>
                          <a:pt x="127071" y="5028732"/>
                          <a:pt x="0" y="5078313"/>
                        </a:cubicBezTo>
                        <a:cubicBezTo>
                          <a:pt x="-16886" y="4956610"/>
                          <a:pt x="69768" y="4733567"/>
                          <a:pt x="0" y="4545090"/>
                        </a:cubicBezTo>
                        <a:cubicBezTo>
                          <a:pt x="-1422" y="4375733"/>
                          <a:pt x="12237" y="4212380"/>
                          <a:pt x="0" y="4062650"/>
                        </a:cubicBezTo>
                        <a:cubicBezTo>
                          <a:pt x="-1179" y="3892280"/>
                          <a:pt x="11935" y="3630213"/>
                          <a:pt x="0" y="3427861"/>
                        </a:cubicBezTo>
                        <a:cubicBezTo>
                          <a:pt x="-6012" y="3246248"/>
                          <a:pt x="45802" y="3024178"/>
                          <a:pt x="0" y="2894638"/>
                        </a:cubicBezTo>
                        <a:cubicBezTo>
                          <a:pt x="-34611" y="2745084"/>
                          <a:pt x="25883" y="2673954"/>
                          <a:pt x="0" y="2412199"/>
                        </a:cubicBezTo>
                        <a:cubicBezTo>
                          <a:pt x="-29274" y="2154684"/>
                          <a:pt x="55640" y="2050536"/>
                          <a:pt x="0" y="1726626"/>
                        </a:cubicBezTo>
                        <a:cubicBezTo>
                          <a:pt x="-23967" y="1406773"/>
                          <a:pt x="22844" y="1451793"/>
                          <a:pt x="0" y="1244186"/>
                        </a:cubicBezTo>
                        <a:cubicBezTo>
                          <a:pt x="-47771" y="1009986"/>
                          <a:pt x="27223" y="926081"/>
                          <a:pt x="0" y="609397"/>
                        </a:cubicBezTo>
                        <a:cubicBezTo>
                          <a:pt x="-26387" y="305801"/>
                          <a:pt x="54423" y="12085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Get data points by discretization the surface;</a:t>
            </a: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Reconstruct data points into curves along U direction;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Equal arc separates reconstructed curves to get data point with equal arc along U direction;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Reconstruct these points along V direction into B-spline curves;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Equal arc separates B-spline curves.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Find nearest data points of the generated points, get equal arc point coordinates and parameters.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308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Background 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Reconstruction of curved parts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Scanning path planning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2"/>
                </a:solidFill>
              </a:rPr>
              <a:t>Coordinate matching and visualization</a:t>
            </a:r>
            <a:endParaRPr lang="zh-CN" altLang="en-US" sz="2400" b="1" dirty="0">
              <a:solidFill>
                <a:schemeClr val="accent2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2BE80EC-C497-BBA2-60EF-D506F8ABBE10}"/>
              </a:ext>
            </a:extLst>
          </p:cNvPr>
          <p:cNvGrpSpPr/>
          <p:nvPr/>
        </p:nvGrpSpPr>
        <p:grpSpPr>
          <a:xfrm>
            <a:off x="5345475" y="5410600"/>
            <a:ext cx="720000" cy="720000"/>
            <a:chOff x="5412150" y="3340600"/>
            <a:chExt cx="720000" cy="72000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742F590-5F95-3644-D9EE-058D8541952B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5</a:t>
              </a:r>
              <a:endParaRPr lang="zh-CN" altLang="en-US" sz="3200" b="1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511ED6D-C8B3-AA7F-6A5E-9B4FC7A9021F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46269EFD-8C2B-0EDD-671F-AF2E607701B0}"/>
              </a:ext>
            </a:extLst>
          </p:cNvPr>
          <p:cNvSpPr/>
          <p:nvPr/>
        </p:nvSpPr>
        <p:spPr>
          <a:xfrm>
            <a:off x="6275750" y="541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accent2"/>
                </a:solidFill>
              </a:rPr>
              <a:t>Summary 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2" name="标题 2">
            <a:extLst>
              <a:ext uri="{FF2B5EF4-FFF2-40B4-BE49-F238E27FC236}">
                <a16:creationId xmlns:a16="http://schemas.microsoft.com/office/drawing/2014/main" id="{8F4C09D0-A212-060B-EB09-DC45EE6F562A}"/>
              </a:ext>
            </a:extLst>
          </p:cNvPr>
          <p:cNvSpPr txBox="1">
            <a:spLocks/>
          </p:cNvSpPr>
          <p:nvPr/>
        </p:nvSpPr>
        <p:spPr>
          <a:xfrm>
            <a:off x="2032001" y="2855525"/>
            <a:ext cx="2230717" cy="77534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C8161E"/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927067" cy="598488"/>
          </a:xfrm>
        </p:spPr>
        <p:txBody>
          <a:bodyPr/>
          <a:lstStyle/>
          <a:p>
            <a:r>
              <a:rPr lang="en-US" altLang="zh-CN" dirty="0"/>
              <a:t>3.2 method of path planning——determine attitude</a:t>
            </a:r>
            <a:endParaRPr lang="zh-CN" altLang="en-US" dirty="0"/>
          </a:p>
        </p:txBody>
      </p:sp>
      <p:pic>
        <p:nvPicPr>
          <p:cNvPr id="16" name="图片 15" descr="图示, 工程绘图&#10;&#10;描述已自动生成">
            <a:extLst>
              <a:ext uri="{FF2B5EF4-FFF2-40B4-BE49-F238E27FC236}">
                <a16:creationId xmlns:a16="http://schemas.microsoft.com/office/drawing/2014/main" id="{6A953450-B87E-76E3-4544-55D7A9F8E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95" y="1589523"/>
            <a:ext cx="6470425" cy="351639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421C7D-C19A-C154-24ED-F4CB364BD2AD}"/>
              </a:ext>
            </a:extLst>
          </p:cNvPr>
          <p:cNvSpPr txBox="1"/>
          <p:nvPr/>
        </p:nvSpPr>
        <p:spPr>
          <a:xfrm>
            <a:off x="661895" y="5105916"/>
            <a:ext cx="6470425" cy="707886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/>
              <a:t>Mapping relationship between points on surface and points in parameter field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417995A-7026-534A-CAC1-E09CACBD7505}"/>
              </a:ext>
            </a:extLst>
          </p:cNvPr>
          <p:cNvCxnSpPr/>
          <p:nvPr/>
        </p:nvCxnSpPr>
        <p:spPr>
          <a:xfrm flipH="1">
            <a:off x="4541520" y="2716530"/>
            <a:ext cx="365760" cy="47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FDF66AC-7DDC-96F3-7992-3D2A90BF3496}"/>
              </a:ext>
            </a:extLst>
          </p:cNvPr>
          <p:cNvCxnSpPr>
            <a:cxnSpLocks/>
          </p:cNvCxnSpPr>
          <p:nvPr/>
        </p:nvCxnSpPr>
        <p:spPr>
          <a:xfrm>
            <a:off x="4949190" y="2716530"/>
            <a:ext cx="430530" cy="367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EAB2A38-6DE4-3548-0DA4-BB58ABE95D50}"/>
              </a:ext>
            </a:extLst>
          </p:cNvPr>
          <p:cNvCxnSpPr>
            <a:cxnSpLocks/>
          </p:cNvCxnSpPr>
          <p:nvPr/>
        </p:nvCxnSpPr>
        <p:spPr>
          <a:xfrm flipH="1">
            <a:off x="4398645" y="2684145"/>
            <a:ext cx="495300" cy="17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246A477-F6B3-C7D0-85F1-B2C2B0AE134A}"/>
              </a:ext>
            </a:extLst>
          </p:cNvPr>
          <p:cNvSpPr txBox="1"/>
          <p:nvPr/>
        </p:nvSpPr>
        <p:spPr>
          <a:xfrm>
            <a:off x="4546909" y="2480448"/>
            <a:ext cx="993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/>
              <a:t>n</a:t>
            </a:r>
            <a:endParaRPr lang="zh-CN" altLang="en-US" sz="1400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BFE0BA7-9EAC-01D9-FA19-7B44E2D55667}"/>
              </a:ext>
            </a:extLst>
          </p:cNvPr>
          <p:cNvSpPr/>
          <p:nvPr/>
        </p:nvSpPr>
        <p:spPr>
          <a:xfrm>
            <a:off x="7996553" y="1441987"/>
            <a:ext cx="3296601" cy="3499902"/>
          </a:xfrm>
          <a:prstGeom prst="rect">
            <a:avLst/>
          </a:prstGeom>
          <a:noFill/>
          <a:ln w="38100">
            <a:solidFill>
              <a:srgbClr val="1F4D7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CB0C6C4-8911-636C-C9DB-5C23885E2B1D}"/>
              </a:ext>
            </a:extLst>
          </p:cNvPr>
          <p:cNvSpPr txBox="1"/>
          <p:nvPr/>
        </p:nvSpPr>
        <p:spPr>
          <a:xfrm>
            <a:off x="7996553" y="1638481"/>
            <a:ext cx="300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Solve normal vector:</a:t>
            </a: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2C9CC93F-CD37-4A2C-EE95-511543DA0A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1309" y="2177169"/>
          <a:ext cx="1942452" cy="603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33714" imgH="476297" progId="Equation.DSMT4">
                  <p:embed/>
                </p:oleObj>
              </mc:Choice>
              <mc:Fallback>
                <p:oleObj name="Equation" r:id="rId4" imgW="1533714" imgH="476297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2C9CC93F-CD37-4A2C-EE95-511543DA0A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31309" y="2177169"/>
                        <a:ext cx="1942452" cy="6032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2E5B51D0-DD84-9536-C960-C6D1FB5ECB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45899" y="2889268"/>
          <a:ext cx="1942452" cy="610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14633" imgH="476297" progId="Equation.DSMT4">
                  <p:embed/>
                </p:oleObj>
              </mc:Choice>
              <mc:Fallback>
                <p:oleObj name="Equation" r:id="rId6" imgW="1514633" imgH="476297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2E5B51D0-DD84-9536-C960-C6D1FB5ECB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45899" y="2889268"/>
                        <a:ext cx="1942452" cy="610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BEAF782B-9D8E-9F46-3302-5C1D131701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45899" y="3647580"/>
          <a:ext cx="2162950" cy="610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574640" imgH="444240" progId="Equation.DSMT4">
                  <p:embed/>
                </p:oleObj>
              </mc:Choice>
              <mc:Fallback>
                <p:oleObj name="Equation" r:id="rId8" imgW="1574640" imgH="44424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BEAF782B-9D8E-9F46-3302-5C1D131701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545899" y="3647580"/>
                        <a:ext cx="2162950" cy="6104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306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7791E4EC-1732-BD29-CBDD-39429E7C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20" y="728417"/>
            <a:ext cx="2761300" cy="266988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5C7089F-ABAF-AA07-D2A9-7441DAEEC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640" y="728417"/>
            <a:ext cx="2761300" cy="262333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EFA8F53-4EE2-5ABC-68CF-3C1D7AF5A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373" y="756506"/>
            <a:ext cx="2585085" cy="259524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58967A9-29C2-0505-5DFB-DF3E0212D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746" y="3535377"/>
            <a:ext cx="2808240" cy="266988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EBCEBB7-3DBF-7971-7197-A731C67A8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8350" y="3516501"/>
            <a:ext cx="2808239" cy="2772819"/>
          </a:xfrm>
          <a:prstGeom prst="rect">
            <a:avLst/>
          </a:prstGeom>
        </p:spPr>
      </p:pic>
      <p:pic>
        <p:nvPicPr>
          <p:cNvPr id="29" name="图片 28" descr="卡通人物&#10;&#10;中度可信度描述已自动生成">
            <a:extLst>
              <a:ext uri="{FF2B5EF4-FFF2-40B4-BE49-F238E27FC236}">
                <a16:creationId xmlns:a16="http://schemas.microsoft.com/office/drawing/2014/main" id="{8BCC2AA1-DB71-F3CF-D83E-72CFF9CF1C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2100" y="3535376"/>
            <a:ext cx="2976118" cy="27539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DBBD13-857E-3E2F-9A7F-4845DCF90A7B}"/>
              </a:ext>
            </a:extLst>
          </p:cNvPr>
          <p:cNvSpPr txBox="1"/>
          <p:nvPr/>
        </p:nvSpPr>
        <p:spPr>
          <a:xfrm>
            <a:off x="1382746" y="30289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B4A9E6-A32A-9048-71C4-B0A6A86678DE}"/>
              </a:ext>
            </a:extLst>
          </p:cNvPr>
          <p:cNvSpPr txBox="1"/>
          <p:nvPr/>
        </p:nvSpPr>
        <p:spPr>
          <a:xfrm>
            <a:off x="4688640" y="30596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A234D96-166E-D0B6-0A64-4AA86D02DEF4}"/>
              </a:ext>
            </a:extLst>
          </p:cNvPr>
          <p:cNvSpPr txBox="1"/>
          <p:nvPr/>
        </p:nvSpPr>
        <p:spPr>
          <a:xfrm>
            <a:off x="7926025" y="30268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833F842-69DC-DF90-FF54-FC23DEDE2C8C}"/>
              </a:ext>
            </a:extLst>
          </p:cNvPr>
          <p:cNvSpPr txBox="1"/>
          <p:nvPr/>
        </p:nvSpPr>
        <p:spPr>
          <a:xfrm>
            <a:off x="1382746" y="5835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DC5093-F027-5297-4FD6-9EDAEC4C97B9}"/>
              </a:ext>
            </a:extLst>
          </p:cNvPr>
          <p:cNvSpPr txBox="1"/>
          <p:nvPr/>
        </p:nvSpPr>
        <p:spPr>
          <a:xfrm>
            <a:off x="4688640" y="5835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7344A81-7FCD-F7D4-5F4D-D30180A26A62}"/>
              </a:ext>
            </a:extLst>
          </p:cNvPr>
          <p:cNvSpPr txBox="1"/>
          <p:nvPr/>
        </p:nvSpPr>
        <p:spPr>
          <a:xfrm>
            <a:off x="8003604" y="583593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67C4365C-983F-15C9-B714-F1CD0204C6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927067" cy="598488"/>
          </a:xfrm>
        </p:spPr>
        <p:txBody>
          <a:bodyPr/>
          <a:lstStyle/>
          <a:p>
            <a:r>
              <a:rPr lang="en-US" altLang="zh-CN" dirty="0"/>
              <a:t>3.2 method of path planning——result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308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0437E3-5FDE-C6D1-61F9-D82FECD1B2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DC4DDB-967F-E0F4-5A46-1319A15CEB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184B5937-0082-851F-00A7-DB1F3CA44F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8"/>
          <a:stretch/>
        </p:blipFill>
        <p:spPr bwMode="auto">
          <a:xfrm>
            <a:off x="2173820" y="1119981"/>
            <a:ext cx="7233131" cy="4813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EB7BDC-39A5-D9D5-1015-18052BF5C445}"/>
              </a:ext>
            </a:extLst>
          </p:cNvPr>
          <p:cNvSpPr txBox="1"/>
          <p:nvPr/>
        </p:nvSpPr>
        <p:spPr>
          <a:xfrm>
            <a:off x="319056" y="1302386"/>
            <a:ext cx="3142472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Set parameters like arc length and search accuracy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91A9F8E5-EA19-B145-EC61-18B7678384C6}"/>
              </a:ext>
            </a:extLst>
          </p:cNvPr>
          <p:cNvCxnSpPr/>
          <p:nvPr/>
        </p:nvCxnSpPr>
        <p:spPr>
          <a:xfrm>
            <a:off x="3474720" y="1513840"/>
            <a:ext cx="995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3F3EE6E-1A9F-4140-8385-354B5C9F7B07}"/>
              </a:ext>
            </a:extLst>
          </p:cNvPr>
          <p:cNvSpPr txBox="1"/>
          <p:nvPr/>
        </p:nvSpPr>
        <p:spPr>
          <a:xfrm>
            <a:off x="304800" y="4021775"/>
            <a:ext cx="3142472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Input surface control points and node matrices</a:t>
            </a:r>
            <a:endParaRPr lang="zh-CN" altLang="en-US" dirty="0"/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AB471CEA-FDA6-7C3C-4434-848B225838BC}"/>
              </a:ext>
            </a:extLst>
          </p:cNvPr>
          <p:cNvCxnSpPr>
            <a:cxnSpLocks/>
            <a:stCxn id="11" idx="2"/>
          </p:cNvCxnSpPr>
          <p:nvPr/>
        </p:nvCxnSpPr>
        <p:spPr>
          <a:xfrm rot="16200000" flipH="1">
            <a:off x="1934088" y="4610053"/>
            <a:ext cx="374544" cy="4906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C029A686-9FB7-CE57-87A7-D8B47EADAF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927067" cy="598488"/>
          </a:xfrm>
        </p:spPr>
        <p:txBody>
          <a:bodyPr/>
          <a:lstStyle/>
          <a:p>
            <a:r>
              <a:rPr lang="en-US" altLang="zh-CN" dirty="0"/>
              <a:t>3.2 method of path planning——program structure</a:t>
            </a:r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9848F49-FCB6-AB09-0EA3-642BAED4F583}"/>
              </a:ext>
            </a:extLst>
          </p:cNvPr>
          <p:cNvSpPr/>
          <p:nvPr/>
        </p:nvSpPr>
        <p:spPr>
          <a:xfrm>
            <a:off x="4418483" y="1268634"/>
            <a:ext cx="1268000" cy="5457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Set parameters</a:t>
            </a:r>
            <a:endParaRPr lang="zh-CN" altLang="en-US" sz="16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7A9685-810C-D5EC-4692-E49EA81A55AA}"/>
              </a:ext>
            </a:extLst>
          </p:cNvPr>
          <p:cNvSpPr/>
          <p:nvPr/>
        </p:nvSpPr>
        <p:spPr>
          <a:xfrm>
            <a:off x="4588543" y="2235220"/>
            <a:ext cx="98425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Reconstruct surface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ECD4AEC-2509-D563-9BCD-4DD0DAAE31F6}"/>
              </a:ext>
            </a:extLst>
          </p:cNvPr>
          <p:cNvSpPr/>
          <p:nvPr/>
        </p:nvSpPr>
        <p:spPr>
          <a:xfrm>
            <a:off x="4588543" y="3171567"/>
            <a:ext cx="98425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Equal chord sample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291519-2F74-CDEE-4EC1-3A1161AF5F8B}"/>
              </a:ext>
            </a:extLst>
          </p:cNvPr>
          <p:cNvSpPr/>
          <p:nvPr/>
        </p:nvSpPr>
        <p:spPr>
          <a:xfrm>
            <a:off x="4555235" y="4080290"/>
            <a:ext cx="98425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Array path points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805ABD0-012C-8375-4D06-DF45A9307ACC}"/>
              </a:ext>
            </a:extLst>
          </p:cNvPr>
          <p:cNvSpPr/>
          <p:nvPr/>
        </p:nvSpPr>
        <p:spPr>
          <a:xfrm>
            <a:off x="4591235" y="5158479"/>
            <a:ext cx="98425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Main function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017080D-9BC3-EA0A-0FD6-CE63045FFCA9}"/>
              </a:ext>
            </a:extLst>
          </p:cNvPr>
          <p:cNvSpPr/>
          <p:nvPr/>
        </p:nvSpPr>
        <p:spPr>
          <a:xfrm>
            <a:off x="2414851" y="4827206"/>
            <a:ext cx="789150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Input module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BC25443-4F2C-D4EA-5B9B-8E0474691E85}"/>
              </a:ext>
            </a:extLst>
          </p:cNvPr>
          <p:cNvSpPr/>
          <p:nvPr/>
        </p:nvSpPr>
        <p:spPr>
          <a:xfrm>
            <a:off x="7623635" y="4911844"/>
            <a:ext cx="984257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output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6A85171-564D-C760-7441-E43D9E6A0601}"/>
              </a:ext>
            </a:extLst>
          </p:cNvPr>
          <p:cNvSpPr/>
          <p:nvPr/>
        </p:nvSpPr>
        <p:spPr>
          <a:xfrm>
            <a:off x="7623634" y="4055396"/>
            <a:ext cx="98425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Display path 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0A9D73C-57C8-1163-83C1-9630C74944E2}"/>
              </a:ext>
            </a:extLst>
          </p:cNvPr>
          <p:cNvSpPr/>
          <p:nvPr/>
        </p:nvSpPr>
        <p:spPr>
          <a:xfrm>
            <a:off x="7623633" y="3146673"/>
            <a:ext cx="98425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Display points 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9AB5F95-0F07-78DE-02D5-F21001EAD977}"/>
              </a:ext>
            </a:extLst>
          </p:cNvPr>
          <p:cNvSpPr/>
          <p:nvPr/>
        </p:nvSpPr>
        <p:spPr>
          <a:xfrm>
            <a:off x="7623633" y="2204862"/>
            <a:ext cx="98425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Display surface 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C889E8F-8DC0-685B-3197-7FF6E25E69F2}"/>
              </a:ext>
            </a:extLst>
          </p:cNvPr>
          <p:cNvSpPr/>
          <p:nvPr/>
        </p:nvSpPr>
        <p:spPr>
          <a:xfrm>
            <a:off x="7541247" y="1478494"/>
            <a:ext cx="98425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Display module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2804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710430" cy="598488"/>
          </a:xfrm>
        </p:spPr>
        <p:txBody>
          <a:bodyPr/>
          <a:lstStyle/>
          <a:p>
            <a:r>
              <a:rPr lang="en-US" altLang="zh-CN" dirty="0"/>
              <a:t>3.3 Simulation test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01B3103-4EBC-0043-D1CA-8B8D87C764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5" t="9546" r="8472" b="8186"/>
          <a:stretch/>
        </p:blipFill>
        <p:spPr>
          <a:xfrm>
            <a:off x="851831" y="3024028"/>
            <a:ext cx="3456009" cy="274034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35EAB30-62CD-0B83-FBB2-15EAFEC821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90" t="5364" r="5632" b="5034"/>
          <a:stretch/>
        </p:blipFill>
        <p:spPr>
          <a:xfrm>
            <a:off x="4529753" y="3024026"/>
            <a:ext cx="3456009" cy="27403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9E47F47-ED4F-234F-4608-827386DCE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7675" y="3024026"/>
            <a:ext cx="3302988" cy="274034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CF9E03F-62C5-949B-BAD9-2A2DF2A2E3A3}"/>
              </a:ext>
            </a:extLst>
          </p:cNvPr>
          <p:cNvSpPr txBox="1"/>
          <p:nvPr/>
        </p:nvSpPr>
        <p:spPr>
          <a:xfrm>
            <a:off x="851831" y="5764368"/>
            <a:ext cx="3456009" cy="400110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/>
              <a:t>Reconstruct surface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0F18ED6-ACEC-2A02-2F87-AC3F7AB3A142}"/>
              </a:ext>
            </a:extLst>
          </p:cNvPr>
          <p:cNvSpPr txBox="1"/>
          <p:nvPr/>
        </p:nvSpPr>
        <p:spPr>
          <a:xfrm>
            <a:off x="4529752" y="5764368"/>
            <a:ext cx="3456009" cy="400110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/>
              <a:t>Solve equal chord points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13588B5-E097-99F1-3D33-141D0A9B0A2A}"/>
              </a:ext>
            </a:extLst>
          </p:cNvPr>
          <p:cNvSpPr txBox="1"/>
          <p:nvPr/>
        </p:nvSpPr>
        <p:spPr>
          <a:xfrm>
            <a:off x="8207673" y="5771886"/>
            <a:ext cx="3302989" cy="400110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/>
              <a:t>Solve path and posture</a:t>
            </a:r>
            <a:endParaRPr lang="zh-CN" altLang="en-US" dirty="0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1568F8B-941F-9BEE-F4DF-0AC4BA54F73E}"/>
              </a:ext>
            </a:extLst>
          </p:cNvPr>
          <p:cNvCxnSpPr/>
          <p:nvPr/>
        </p:nvCxnSpPr>
        <p:spPr>
          <a:xfrm flipV="1">
            <a:off x="304800" y="2863079"/>
            <a:ext cx="11582400" cy="27708"/>
          </a:xfrm>
          <a:prstGeom prst="line">
            <a:avLst/>
          </a:prstGeom>
          <a:ln w="76200" cmpd="dbl">
            <a:gradFill flip="none" rotWithShape="1">
              <a:gsLst>
                <a:gs pos="0">
                  <a:schemeClr val="bg1">
                    <a:alpha val="0"/>
                  </a:schemeClr>
                </a:gs>
                <a:gs pos="85000">
                  <a:srgbClr val="C00000">
                    <a:alpha val="54000"/>
                  </a:srgbClr>
                </a:gs>
                <a:gs pos="19000">
                  <a:srgbClr val="C00000">
                    <a:alpha val="6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图示, 工程绘图&#10;&#10;描述已自动生成">
            <a:extLst>
              <a:ext uri="{FF2B5EF4-FFF2-40B4-BE49-F238E27FC236}">
                <a16:creationId xmlns:a16="http://schemas.microsoft.com/office/drawing/2014/main" id="{0684EFF8-A478-3B34-F782-27EFEF816D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1" t="48819" r="241"/>
          <a:stretch/>
        </p:blipFill>
        <p:spPr bwMode="auto">
          <a:xfrm>
            <a:off x="851831" y="1014424"/>
            <a:ext cx="4969849" cy="16715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AA83841E-F7B6-974C-D726-2BF3510B2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515489"/>
              </p:ext>
            </p:extLst>
          </p:nvPr>
        </p:nvGraphicFramePr>
        <p:xfrm>
          <a:off x="6207760" y="1014424"/>
          <a:ext cx="5374021" cy="2024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5207">
                  <a:extLst>
                    <a:ext uri="{9D8B030D-6E8A-4147-A177-3AD203B41FA5}">
                      <a16:colId xmlns:a16="http://schemas.microsoft.com/office/drawing/2014/main" val="1250165516"/>
                    </a:ext>
                  </a:extLst>
                </a:gridCol>
                <a:gridCol w="1774407">
                  <a:extLst>
                    <a:ext uri="{9D8B030D-6E8A-4147-A177-3AD203B41FA5}">
                      <a16:colId xmlns:a16="http://schemas.microsoft.com/office/drawing/2014/main" val="15723451"/>
                    </a:ext>
                  </a:extLst>
                </a:gridCol>
                <a:gridCol w="1774407">
                  <a:extLst>
                    <a:ext uri="{9D8B030D-6E8A-4147-A177-3AD203B41FA5}">
                      <a16:colId xmlns:a16="http://schemas.microsoft.com/office/drawing/2014/main" val="3987214635"/>
                    </a:ext>
                  </a:extLst>
                </a:gridCol>
              </a:tblGrid>
              <a:tr h="8357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Length (distance between curves) /mm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Width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distance between points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/mm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Total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mesure</a:t>
                      </a:r>
                      <a:r>
                        <a:rPr lang="en-US" altLang="zh-CN" dirty="0"/>
                        <a:t> points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841209"/>
                  </a:ext>
                </a:extLst>
              </a:tr>
              <a:tr h="8357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66×0.8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39×0.8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98801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A08B3C02-626B-EC00-1B16-502DF1D4C667}"/>
              </a:ext>
            </a:extLst>
          </p:cNvPr>
          <p:cNvSpPr txBox="1"/>
          <p:nvPr/>
        </p:nvSpPr>
        <p:spPr>
          <a:xfrm>
            <a:off x="3845859" y="2143760"/>
            <a:ext cx="1975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Chord parameter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463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8902368" cy="598488"/>
          </a:xfrm>
        </p:spPr>
        <p:txBody>
          <a:bodyPr/>
          <a:lstStyle/>
          <a:p>
            <a:r>
              <a:rPr lang="en-US" altLang="zh-CN" dirty="0"/>
              <a:t>3.3 Simulation test —— scanning simulation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A5051569-065D-964F-09EE-86D2A8E03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9035039"/>
                  </p:ext>
                </p:extLst>
              </p:nvPr>
            </p:nvGraphicFramePr>
            <p:xfrm>
              <a:off x="5392861" y="1223804"/>
              <a:ext cx="4756980" cy="1671072"/>
            </p:xfrm>
            <a:graphic>
              <a:graphicData uri="http://schemas.openxmlformats.org/drawingml/2006/table">
                <a:tbl>
                  <a:tblPr firstRow="1" firstCol="1" lastRow="1" bandRow="1">
                    <a:tableStyleId>{5940675A-B579-460E-94D1-54222C63F5DA}</a:tableStyleId>
                  </a:tblPr>
                  <a:tblGrid>
                    <a:gridCol w="539651">
                      <a:extLst>
                        <a:ext uri="{9D8B030D-6E8A-4147-A177-3AD203B41FA5}">
                          <a16:colId xmlns:a16="http://schemas.microsoft.com/office/drawing/2014/main" val="1752728129"/>
                        </a:ext>
                      </a:extLst>
                    </a:gridCol>
                    <a:gridCol w="617181">
                      <a:extLst>
                        <a:ext uri="{9D8B030D-6E8A-4147-A177-3AD203B41FA5}">
                          <a16:colId xmlns:a16="http://schemas.microsoft.com/office/drawing/2014/main" val="3014758279"/>
                        </a:ext>
                      </a:extLst>
                    </a:gridCol>
                    <a:gridCol w="696533">
                      <a:extLst>
                        <a:ext uri="{9D8B030D-6E8A-4147-A177-3AD203B41FA5}">
                          <a16:colId xmlns:a16="http://schemas.microsoft.com/office/drawing/2014/main" val="1471117542"/>
                        </a:ext>
                      </a:extLst>
                    </a:gridCol>
                    <a:gridCol w="793519">
                      <a:extLst>
                        <a:ext uri="{9D8B030D-6E8A-4147-A177-3AD203B41FA5}">
                          <a16:colId xmlns:a16="http://schemas.microsoft.com/office/drawing/2014/main" val="3505153198"/>
                        </a:ext>
                      </a:extLst>
                    </a:gridCol>
                    <a:gridCol w="714167">
                      <a:extLst>
                        <a:ext uri="{9D8B030D-6E8A-4147-A177-3AD203B41FA5}">
                          <a16:colId xmlns:a16="http://schemas.microsoft.com/office/drawing/2014/main" val="2007599228"/>
                        </a:ext>
                      </a:extLst>
                    </a:gridCol>
                    <a:gridCol w="1395929">
                      <a:extLst>
                        <a:ext uri="{9D8B030D-6E8A-4147-A177-3AD203B41FA5}">
                          <a16:colId xmlns:a16="http://schemas.microsoft.com/office/drawing/2014/main" val="284889511"/>
                        </a:ext>
                      </a:extLst>
                    </a:gridCol>
                  </a:tblGrid>
                  <a:tr h="376558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altLang="zh-CN" sz="105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joint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kern="1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5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kern="100">
                                    <a:effectLst/>
                                    <a:latin typeface="Cambria Math" panose="02040503050406030204" pitchFamily="18" charset="0"/>
                                  </a:rPr>
                                  <m:t>/(°)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kern="1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05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𝑚𝑚</m:t>
                                </m:r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050" kern="100">
                                    <a:effectLst/>
                                    <a:latin typeface="Cambria Math" panose="02040503050406030204" pitchFamily="18" charset="0"/>
                                  </a:rPr>
                                  <m:t>/(°)</m:t>
                                </m:r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altLang="zh-CN" sz="1050" kern="100" dirty="0">
                              <a:effectLst/>
                            </a:rPr>
                            <a:t>Joint range</a:t>
                          </a:r>
                          <a:r>
                            <a:rPr lang="en-US" sz="1050" kern="100" dirty="0">
                              <a:effectLst/>
                            </a:rPr>
                            <a:t>/(</a:t>
                          </a:r>
                          <a14:m>
                            <m:oMath xmlns:m="http://schemas.openxmlformats.org/officeDocument/2006/math">
                              <m:r>
                                <a:rPr lang="en-US" sz="1050" kern="100">
                                  <a:effectLst/>
                                  <a:latin typeface="Cambria Math" panose="02040503050406030204" pitchFamily="18" charset="0"/>
                                </a:rPr>
                                <m:t>°</m:t>
                              </m:r>
                            </m:oMath>
                          </a14:m>
                          <a:r>
                            <a:rPr lang="en-US" sz="1050" kern="100" dirty="0">
                              <a:effectLst/>
                            </a:rPr>
                            <a:t>)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4146814875"/>
                      </a:ext>
                    </a:extLst>
                  </a:tr>
                  <a:tr h="202476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100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-90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615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-180~180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847375"/>
                      </a:ext>
                    </a:extLst>
                  </a:tr>
                  <a:tr h="212188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2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705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-100~110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9700760"/>
                      </a:ext>
                    </a:extLst>
                  </a:tr>
                  <a:tr h="221901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3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135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-90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-60~65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3424597"/>
                      </a:ext>
                    </a:extLst>
                  </a:tr>
                  <a:tr h="202476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4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90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755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-200~200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3653976"/>
                      </a:ext>
                    </a:extLst>
                  </a:tr>
                  <a:tr h="252997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5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90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-120~120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914390"/>
                      </a:ext>
                    </a:extLst>
                  </a:tr>
                  <a:tr h="202476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6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85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05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05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-400~400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3564255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>
                <a:extLst>
                  <a:ext uri="{FF2B5EF4-FFF2-40B4-BE49-F238E27FC236}">
                    <a16:creationId xmlns:a16="http://schemas.microsoft.com/office/drawing/2014/main" id="{A5051569-065D-964F-09EE-86D2A8E030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9035039"/>
                  </p:ext>
                </p:extLst>
              </p:nvPr>
            </p:nvGraphicFramePr>
            <p:xfrm>
              <a:off x="5392861" y="1223804"/>
              <a:ext cx="4756980" cy="1671072"/>
            </p:xfrm>
            <a:graphic>
              <a:graphicData uri="http://schemas.openxmlformats.org/drawingml/2006/table">
                <a:tbl>
                  <a:tblPr firstRow="1" firstCol="1" lastRow="1" bandRow="1">
                    <a:tableStyleId>{5940675A-B579-460E-94D1-54222C63F5DA}</a:tableStyleId>
                  </a:tblPr>
                  <a:tblGrid>
                    <a:gridCol w="539651">
                      <a:extLst>
                        <a:ext uri="{9D8B030D-6E8A-4147-A177-3AD203B41FA5}">
                          <a16:colId xmlns:a16="http://schemas.microsoft.com/office/drawing/2014/main" val="1752728129"/>
                        </a:ext>
                      </a:extLst>
                    </a:gridCol>
                    <a:gridCol w="617181">
                      <a:extLst>
                        <a:ext uri="{9D8B030D-6E8A-4147-A177-3AD203B41FA5}">
                          <a16:colId xmlns:a16="http://schemas.microsoft.com/office/drawing/2014/main" val="3014758279"/>
                        </a:ext>
                      </a:extLst>
                    </a:gridCol>
                    <a:gridCol w="696533">
                      <a:extLst>
                        <a:ext uri="{9D8B030D-6E8A-4147-A177-3AD203B41FA5}">
                          <a16:colId xmlns:a16="http://schemas.microsoft.com/office/drawing/2014/main" val="1471117542"/>
                        </a:ext>
                      </a:extLst>
                    </a:gridCol>
                    <a:gridCol w="793519">
                      <a:extLst>
                        <a:ext uri="{9D8B030D-6E8A-4147-A177-3AD203B41FA5}">
                          <a16:colId xmlns:a16="http://schemas.microsoft.com/office/drawing/2014/main" val="3505153198"/>
                        </a:ext>
                      </a:extLst>
                    </a:gridCol>
                    <a:gridCol w="714167">
                      <a:extLst>
                        <a:ext uri="{9D8B030D-6E8A-4147-A177-3AD203B41FA5}">
                          <a16:colId xmlns:a16="http://schemas.microsoft.com/office/drawing/2014/main" val="2007599228"/>
                        </a:ext>
                      </a:extLst>
                    </a:gridCol>
                    <a:gridCol w="1395929">
                      <a:extLst>
                        <a:ext uri="{9D8B030D-6E8A-4147-A177-3AD203B41FA5}">
                          <a16:colId xmlns:a16="http://schemas.microsoft.com/office/drawing/2014/main" val="284889511"/>
                        </a:ext>
                      </a:extLst>
                    </a:gridCol>
                  </a:tblGrid>
                  <a:tr h="376558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altLang="zh-CN" sz="105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joint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88119" t="-1613" r="-587129" b="-35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165217" t="-1613" r="-415652" b="-35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34615" t="-1613" r="-267692" b="-35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68644" t="-1613" r="-194915" b="-35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241485" t="-1613" r="-437" b="-35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6814875"/>
                      </a:ext>
                    </a:extLst>
                  </a:tr>
                  <a:tr h="202476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1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100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-90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615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8644" t="-190909" r="-194915" b="-57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-180~180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59847375"/>
                      </a:ext>
                    </a:extLst>
                  </a:tr>
                  <a:tr h="212188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2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705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8644" t="-274286" r="-194915" b="-4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-100~110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9700760"/>
                      </a:ext>
                    </a:extLst>
                  </a:tr>
                  <a:tr h="221901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3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135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-90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8644" t="-354054" r="-194915" b="-31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-60~65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73424597"/>
                      </a:ext>
                    </a:extLst>
                  </a:tr>
                  <a:tr h="202476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4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90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755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8644" t="-509091" r="-194915" b="-25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-200~200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73653976"/>
                      </a:ext>
                    </a:extLst>
                  </a:tr>
                  <a:tr h="252997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5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90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68644" t="-478571" r="-194915" b="-1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-120~120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4914390"/>
                      </a:ext>
                    </a:extLst>
                  </a:tr>
                  <a:tr h="202476"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6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0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>
                              <a:effectLst/>
                            </a:rPr>
                            <a:t>85</a:t>
                          </a:r>
                          <a:endParaRPr lang="zh-CN" sz="105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68644" t="-736364" r="-194915" b="-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ctr"/>
                          <a:r>
                            <a:rPr lang="en-US" sz="1050" kern="100" dirty="0">
                              <a:effectLst/>
                            </a:rPr>
                            <a:t>-400~400</a:t>
                          </a:r>
                          <a:endParaRPr lang="zh-CN" sz="105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3564255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2583AD0F-0BCE-5C37-0074-FB80D9D0E9BB}"/>
              </a:ext>
            </a:extLst>
          </p:cNvPr>
          <p:cNvSpPr txBox="1"/>
          <p:nvPr/>
        </p:nvSpPr>
        <p:spPr>
          <a:xfrm>
            <a:off x="6200286" y="854472"/>
            <a:ext cx="314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Parameters of IRB 2400 D-H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CB42FA8-DEEF-6712-CD01-74B3609E5E9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51" y="1223804"/>
            <a:ext cx="3575705" cy="452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4D7140-5FF0-70B1-6C8E-1E551A27A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386" y="2974793"/>
            <a:ext cx="3855930" cy="289057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267AF25-DD6A-E643-2D00-E5A266D765A0}"/>
              </a:ext>
            </a:extLst>
          </p:cNvPr>
          <p:cNvSpPr txBox="1"/>
          <p:nvPr/>
        </p:nvSpPr>
        <p:spPr>
          <a:xfrm>
            <a:off x="1075351" y="5745232"/>
            <a:ext cx="3575705" cy="400110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/>
              <a:t>IRB2400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0E5A0B-49B4-F22A-D66C-3D24B7F9490C}"/>
              </a:ext>
            </a:extLst>
          </p:cNvPr>
          <p:cNvSpPr/>
          <p:nvPr/>
        </p:nvSpPr>
        <p:spPr>
          <a:xfrm>
            <a:off x="5843387" y="5882513"/>
            <a:ext cx="3855929" cy="525657"/>
          </a:xfrm>
          <a:prstGeom prst="rect">
            <a:avLst/>
          </a:prstGeom>
          <a:solidFill>
            <a:srgbClr val="FBE5D6"/>
          </a:solidFill>
          <a:ln w="25400" cap="flat" cmpd="sng" algn="ctr">
            <a:solidFill>
              <a:srgbClr val="C55A11"/>
            </a:solidFill>
            <a:prstDash val="solid"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C60E16"/>
                </a:solidFill>
                <a:latin typeface="+mn-ea"/>
              </a:rPr>
              <a:t>Establish arm model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9010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8A24B9-E0F1-3F8D-FC18-09E94F115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077178" cy="598488"/>
          </a:xfrm>
        </p:spPr>
        <p:txBody>
          <a:bodyPr/>
          <a:lstStyle/>
          <a:p>
            <a:r>
              <a:rPr lang="en-US" altLang="zh-CN" dirty="0"/>
              <a:t>3.3 Simulation test —— scanning simulation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39ED24-EE9F-6C51-C2F9-8A82BCC112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486AD0-7243-AE7D-29EF-FF0A68449C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05A19E8A-6034-F11E-2499-985F470888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351" y="1511667"/>
            <a:ext cx="5189037" cy="415088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513BAF7-3455-65DE-662E-BB9E9C82CEED}"/>
              </a:ext>
            </a:extLst>
          </p:cNvPr>
          <p:cNvSpPr txBox="1"/>
          <p:nvPr/>
        </p:nvSpPr>
        <p:spPr>
          <a:xfrm>
            <a:off x="1075351" y="1010780"/>
            <a:ext cx="1091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Transform path and attitude coordinates and input into MATLAB simulation environment. </a:t>
            </a:r>
          </a:p>
          <a:p>
            <a:r>
              <a:rPr lang="en-US" altLang="zh-CN" dirty="0"/>
              <a:t>The result of planned scanned path shows  as follow: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3BA387-3933-E5AE-51AB-B305183EB782}"/>
              </a:ext>
            </a:extLst>
          </p:cNvPr>
          <p:cNvSpPr txBox="1"/>
          <p:nvPr/>
        </p:nvSpPr>
        <p:spPr>
          <a:xfrm>
            <a:off x="1075350" y="5662554"/>
            <a:ext cx="5189037" cy="400110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/>
              <a:t>Scanning path points of robot arm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A416FA-DD1C-E0B6-C59B-EB014F712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6745" y="1511666"/>
            <a:ext cx="3778987" cy="415088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2DDFD2B-E6DD-9572-40C9-5164E934777B}"/>
              </a:ext>
            </a:extLst>
          </p:cNvPr>
          <p:cNvSpPr txBox="1"/>
          <p:nvPr/>
        </p:nvSpPr>
        <p:spPr>
          <a:xfrm>
            <a:off x="6864612" y="5638679"/>
            <a:ext cx="3942267" cy="400110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dirty="0"/>
              <a:t>Posture change of some joints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55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5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200" b="1" dirty="0"/>
              <a:t>Coordinate matching and visualization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04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72588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FDF49B-938D-9505-8724-DB07B2EF4C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681191" cy="598488"/>
          </a:xfrm>
        </p:spPr>
        <p:txBody>
          <a:bodyPr/>
          <a:lstStyle/>
          <a:p>
            <a:r>
              <a:rPr lang="en-US" altLang="zh-CN" dirty="0"/>
              <a:t>4.1 Matching method of coordinates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6CF050-0C2B-A5AF-829A-16109A9F8A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4C63E1C-E53F-ED7A-990D-86C8A3421E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1C51971-12CA-FBEB-1BEC-6CE6FB5CC2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scanning process requires repeated scanning of multiple parts with same appearance.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procedure of  sampling, reconstructing and path generating is carried out repeatedly because of repeated clamping and incomplete clamping.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With the help of point cloud matching method, fewer sample point can accomplish the relocation of scanning path.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Rotation matrix and translation matrix are solved and the error becomes minimal when Q = R * P + t.</a:t>
            </a:r>
            <a:endParaRPr lang="zh-CN" altLang="en-US" sz="22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2AD2BD-2869-955C-9228-8C1C05AF8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51" y="3935468"/>
            <a:ext cx="2002746" cy="2503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C02931-EB07-60DE-071E-8A22A3288512}"/>
                  </a:ext>
                </a:extLst>
              </p:cNvPr>
              <p:cNvSpPr txBox="1"/>
              <p:nvPr/>
            </p:nvSpPr>
            <p:spPr>
              <a:xfrm>
                <a:off x="5707251" y="3507668"/>
                <a:ext cx="6098582" cy="648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9C02931-EB07-60DE-071E-8A22A3288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251" y="3507668"/>
                <a:ext cx="6098582" cy="6485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003C2623-567A-DC99-BD77-D6545DBDD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76" y="4292698"/>
            <a:ext cx="5121963" cy="17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12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811273-F67A-4398-1B89-A44C359708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864933" cy="598488"/>
          </a:xfrm>
        </p:spPr>
        <p:txBody>
          <a:bodyPr/>
          <a:lstStyle/>
          <a:p>
            <a:r>
              <a:rPr lang="en-US" altLang="zh-CN" dirty="0"/>
              <a:t>4.1 Matching method of coordinates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404706-B9C7-F984-66BF-9F0B3B654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D07452-D632-2181-F374-186BFF5F27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798797-756D-84AE-E839-67B6BE080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/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Rough matching method: Principal Component Analysis (PCA)</a:t>
            </a:r>
          </a:p>
          <a:p>
            <a:pPr marL="0"/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Method: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solve principal axis of the point clouds and match their direction.</a:t>
            </a:r>
          </a:p>
          <a:p>
            <a:pPr marL="0"/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Advantage: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roughly match two point clouds with rather high speed.</a:t>
            </a:r>
          </a:p>
          <a:p>
            <a:pPr marL="0"/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Disadvantage: Matching precision is rather low.</a:t>
            </a:r>
            <a:endParaRPr lang="zh-CN" altLang="en-US" sz="2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9" name="图片 3">
            <a:extLst>
              <a:ext uri="{FF2B5EF4-FFF2-40B4-BE49-F238E27FC236}">
                <a16:creationId xmlns:a16="http://schemas.microsoft.com/office/drawing/2014/main" id="{F7B9B5CE-2AB3-286D-B978-0FE3288C8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77282"/>
            <a:ext cx="3545895" cy="236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图片 4">
            <a:extLst>
              <a:ext uri="{FF2B5EF4-FFF2-40B4-BE49-F238E27FC236}">
                <a16:creationId xmlns:a16="http://schemas.microsoft.com/office/drawing/2014/main" id="{A6CFC8AB-F425-76B6-BA13-C89D3B55F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695" y="3506420"/>
            <a:ext cx="3486796" cy="237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FC6175D-FEAF-2F3E-07B9-64F74B608F9E}"/>
              </a:ext>
            </a:extLst>
          </p:cNvPr>
          <p:cNvSpPr txBox="1"/>
          <p:nvPr/>
        </p:nvSpPr>
        <p:spPr>
          <a:xfrm>
            <a:off x="1310544" y="5943139"/>
            <a:ext cx="153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Before PCA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3E41D1-97BF-30B1-07CE-29D8B931AD4D}"/>
              </a:ext>
            </a:extLst>
          </p:cNvPr>
          <p:cNvSpPr txBox="1"/>
          <p:nvPr/>
        </p:nvSpPr>
        <p:spPr>
          <a:xfrm>
            <a:off x="5130483" y="594313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PCA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6B336C-4719-73E4-F65C-F43A59753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084" y="3459372"/>
            <a:ext cx="3785174" cy="2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2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C1B3097-F674-8AF6-4140-803C115FB4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864933" cy="598488"/>
          </a:xfrm>
        </p:spPr>
        <p:txBody>
          <a:bodyPr/>
          <a:lstStyle/>
          <a:p>
            <a:r>
              <a:rPr lang="en-US" altLang="zh-CN" dirty="0"/>
              <a:t>4.1 Matching method of coordinates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C92B8A-7CAE-A8C6-2911-40AE573594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D552242-C7F9-33D5-BC9A-E9793C966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图片 5">
            <a:extLst>
              <a:ext uri="{FF2B5EF4-FFF2-40B4-BE49-F238E27FC236}">
                <a16:creationId xmlns:a16="http://schemas.microsoft.com/office/drawing/2014/main" id="{92626F3E-8C14-C218-C1F0-46D8C81E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68" y="3571290"/>
            <a:ext cx="3397934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7">
            <a:extLst>
              <a:ext uri="{FF2B5EF4-FFF2-40B4-BE49-F238E27FC236}">
                <a16:creationId xmlns:a16="http://schemas.microsoft.com/office/drawing/2014/main" id="{A5F65597-096B-1C0E-1762-AD1F3DB2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537" y="3571290"/>
            <a:ext cx="3376155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584445C-83D2-1BD9-7B39-26613DEF819E}"/>
              </a:ext>
            </a:extLst>
          </p:cNvPr>
          <p:cNvSpPr txBox="1"/>
          <p:nvPr/>
        </p:nvSpPr>
        <p:spPr>
          <a:xfrm>
            <a:off x="1486095" y="6145768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PCA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61B66F-CC4A-2A29-9684-E5E1B9F6CD7A}"/>
              </a:ext>
            </a:extLst>
          </p:cNvPr>
          <p:cNvSpPr txBox="1"/>
          <p:nvPr/>
        </p:nvSpPr>
        <p:spPr>
          <a:xfrm>
            <a:off x="4884674" y="6080429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ICP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75B8F5-62D2-DEB6-A069-A64D408347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Precise matching method: iterative closest point (ICP)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every point ax in point cloud A, the closest point bx in cloud B is found. The two point clouds are matched so that error Ex is minimal. 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process is repeated until E becomes minimal.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Advantage: Matching precision is high.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Disadvantage: Time consumption is rather high and may </a:t>
            </a: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in local optimal solution.</a:t>
            </a:r>
          </a:p>
          <a:p>
            <a:pPr marL="0">
              <a:lnSpc>
                <a:spcPct val="100000"/>
              </a:lnSpc>
            </a:pPr>
            <a:endParaRPr lang="zh-CN" altLang="en-US" sz="22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BFF754-609C-0D22-C8D0-D20B325C5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0284" y="2420243"/>
            <a:ext cx="2940110" cy="367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3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Background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01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2682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26BC6-781D-B795-4A42-6D2BD0D890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15389DF-E8C8-2962-E893-EB15C818A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371014-1DF2-6B0B-6748-403797D53A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/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Disadvantage of ICP</a:t>
            </a:r>
            <a:endParaRPr lang="zh-CN" altLang="en-US" sz="2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图片 8">
            <a:extLst>
              <a:ext uri="{FF2B5EF4-FFF2-40B4-BE49-F238E27FC236}">
                <a16:creationId xmlns:a16="http://schemas.microsoft.com/office/drawing/2014/main" id="{3E8DBB79-CF1D-6339-ADFD-44319807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831" y="766711"/>
            <a:ext cx="3527956" cy="285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图片 9">
            <a:extLst>
              <a:ext uri="{FF2B5EF4-FFF2-40B4-BE49-F238E27FC236}">
                <a16:creationId xmlns:a16="http://schemas.microsoft.com/office/drawing/2014/main" id="{C6199CD8-6B55-F8F9-7106-2A26D1F0F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982" y="3504577"/>
            <a:ext cx="3777407" cy="285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图片 11">
            <a:extLst>
              <a:ext uri="{FF2B5EF4-FFF2-40B4-BE49-F238E27FC236}">
                <a16:creationId xmlns:a16="http://schemas.microsoft.com/office/drawing/2014/main" id="{2D0AAC24-741C-C14B-199A-94B53747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088" y="867031"/>
            <a:ext cx="3547443" cy="265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图片 10">
            <a:extLst>
              <a:ext uri="{FF2B5EF4-FFF2-40B4-BE49-F238E27FC236}">
                <a16:creationId xmlns:a16="http://schemas.microsoft.com/office/drawing/2014/main" id="{98BE3D4C-EC3D-A2D0-3E0C-75163D13F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316" y="3504577"/>
            <a:ext cx="3126562" cy="262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794E54BC-75E4-5D17-E6CE-F875E178D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DB3B86-B585-7B8A-DF9F-A07C195729D7}"/>
              </a:ext>
            </a:extLst>
          </p:cNvPr>
          <p:cNvSpPr txBox="1"/>
          <p:nvPr/>
        </p:nvSpPr>
        <p:spPr>
          <a:xfrm>
            <a:off x="2233747" y="2007480"/>
            <a:ext cx="1561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ICP result Without PCA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E941B4A-9211-EE52-567B-D321A541A0B7}"/>
              </a:ext>
            </a:extLst>
          </p:cNvPr>
          <p:cNvSpPr txBox="1"/>
          <p:nvPr/>
        </p:nvSpPr>
        <p:spPr>
          <a:xfrm>
            <a:off x="2351565" y="4406807"/>
            <a:ext cx="132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ICP result With PCA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7F3A45-7FD6-9F33-C6B2-088214AD0CA8}"/>
              </a:ext>
            </a:extLst>
          </p:cNvPr>
          <p:cNvSpPr txBox="1"/>
          <p:nvPr/>
        </p:nvSpPr>
        <p:spPr>
          <a:xfrm>
            <a:off x="7612540" y="4510545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error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DB1CA3-B09E-0A31-B039-C81664AC90A9}"/>
              </a:ext>
            </a:extLst>
          </p:cNvPr>
          <p:cNvSpPr txBox="1"/>
          <p:nvPr/>
        </p:nvSpPr>
        <p:spPr>
          <a:xfrm>
            <a:off x="7334787" y="1950978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error</a:t>
            </a:r>
            <a:endParaRPr lang="zh-CN" altLang="en-US" dirty="0"/>
          </a:p>
        </p:txBody>
      </p:sp>
      <p:sp>
        <p:nvSpPr>
          <p:cNvPr id="11" name="文本占位符 1">
            <a:extLst>
              <a:ext uri="{FF2B5EF4-FFF2-40B4-BE49-F238E27FC236}">
                <a16:creationId xmlns:a16="http://schemas.microsoft.com/office/drawing/2014/main" id="{5FA8A2FB-CC08-A0B7-CFE5-E5ABC92C6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864933" cy="598488"/>
          </a:xfrm>
        </p:spPr>
        <p:txBody>
          <a:bodyPr/>
          <a:lstStyle/>
          <a:p>
            <a:r>
              <a:rPr lang="en-US" altLang="zh-CN" dirty="0"/>
              <a:t>4.1 Matching method of coordinates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521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BE4819-FE81-515F-162A-B6A6C0AA05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C2F99B-8CF7-35C1-F848-61F815B7DD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占位符 4">
                <a:extLst>
                  <a:ext uri="{FF2B5EF4-FFF2-40B4-BE49-F238E27FC236}">
                    <a16:creationId xmlns:a16="http://schemas.microsoft.com/office/drawing/2014/main" id="{7E721A08-4B0D-3A35-3C16-5EF6A75F59A6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19056" y="766710"/>
                <a:ext cx="5813457" cy="4765791"/>
              </a:xfrm>
            </p:spPr>
            <p:txBody>
              <a:bodyPr/>
              <a:lstStyle/>
              <a:p>
                <a:pPr marL="0" marR="0" lvl="0" indent="-228600" algn="l" defTabSz="914400" rtl="0" eaLnBrk="1" fontAlgn="auto" latinLnBrk="0" hangingPunct="1">
                  <a:lnSpc>
                    <a:spcPct val="13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Tx/>
                  <a:buBlip>
                    <a:blip r:embed="rId3"/>
                  </a:buBlip>
                  <a:tabLst/>
                  <a:defRPr/>
                </a:pPr>
                <a:r>
                  <a:rPr lang="en-US" altLang="zh-CN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Choosing method of sample points</a:t>
                </a:r>
                <a:endParaRPr lang="zh-CN" altLang="en-US" sz="2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US" altLang="zh-CN" sz="2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altLang="zh-CN" sz="2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zh-CN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𝐴𝐵𝐶</m:t>
                                </m:r>
                              </m:sub>
                            </m:sSub>
                            <m:r>
                              <a:rPr lang="en-US" altLang="zh-CN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△</m:t>
                                </m:r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zh-CN" sz="22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zh-CN" altLang="zh-CN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△</m:t>
                            </m:r>
                            <m:r>
                              <a:rPr lang="en-US" altLang="zh-CN" sz="220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𝐴𝐵𝐶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 general</a:t>
                </a:r>
                <a:r>
                  <a:rPr lang="zh-CN" altLang="en-US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Distance between sample </a:t>
                </a:r>
              </a:p>
              <a:p>
                <a:r>
                  <a:rPr lang="en-US" altLang="zh-CN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points should be as large as possible.</a:t>
                </a:r>
              </a:p>
              <a:p>
                <a:r>
                  <a:rPr lang="zh-CN" altLang="en-US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r>
                  <a:rPr lang="en-US" altLang="zh-CN" sz="2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Unilateral triangles should be chosen.</a:t>
                </a:r>
              </a:p>
            </p:txBody>
          </p:sp>
        </mc:Choice>
        <mc:Fallback xmlns="">
          <p:sp>
            <p:nvSpPr>
              <p:cNvPr id="5" name="文本占位符 4">
                <a:extLst>
                  <a:ext uri="{FF2B5EF4-FFF2-40B4-BE49-F238E27FC236}">
                    <a16:creationId xmlns:a16="http://schemas.microsoft.com/office/drawing/2014/main" id="{7E721A08-4B0D-3A35-3C16-5EF6A75F5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19056" y="766710"/>
                <a:ext cx="5813457" cy="476579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096A592E-7441-4BF6-A92F-A14F7B214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65" y="4648025"/>
            <a:ext cx="3706365" cy="16036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995E11D-E195-9651-C0C1-CDF6285E5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216" y="3357014"/>
            <a:ext cx="4849827" cy="2582021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6425E8EC-0B9F-FEF6-FB35-BCA2FA1C8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19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D8FD9E5C-BF3A-FD13-F748-85B03592B11F}"/>
              </a:ext>
            </a:extLst>
          </p:cNvPr>
          <p:cNvSpPr txBox="1">
            <a:spLocks/>
          </p:cNvSpPr>
          <p:nvPr/>
        </p:nvSpPr>
        <p:spPr>
          <a:xfrm>
            <a:off x="5447211" y="749300"/>
            <a:ext cx="6596743" cy="47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3"/>
              </a:buBlip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lnSpc>
                <a:spcPct val="100000"/>
              </a:lnSpc>
              <a:defRPr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When conducting coordinates matching:</a:t>
            </a:r>
          </a:p>
          <a:p>
            <a:pPr marL="0">
              <a:lnSpc>
                <a:spcPct val="100000"/>
              </a:lnSpc>
              <a:defRPr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Points with obvious geometric feature (larger curvature) should be chosen.</a:t>
            </a:r>
          </a:p>
          <a:p>
            <a:pPr marL="0">
              <a:lnSpc>
                <a:spcPct val="100000"/>
              </a:lnSpc>
              <a:defRPr/>
            </a:pPr>
            <a:r>
              <a:rPr lang="en-US" altLang="zh-CN" sz="2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 points are chosen to satisfy both sampling speed and error range.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F0C462-2CC8-EBE7-5B1A-0CA556DA9F97}"/>
              </a:ext>
            </a:extLst>
          </p:cNvPr>
          <p:cNvSpPr txBox="1"/>
          <p:nvPr/>
        </p:nvSpPr>
        <p:spPr>
          <a:xfrm>
            <a:off x="7752078" y="5634969"/>
            <a:ext cx="28810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Number of sample points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2B92F7-BA9A-BEDD-BD6D-11A9B73961A9}"/>
              </a:ext>
            </a:extLst>
          </p:cNvPr>
          <p:cNvSpPr txBox="1"/>
          <p:nvPr/>
        </p:nvSpPr>
        <p:spPr>
          <a:xfrm rot="16200000">
            <a:off x="5500001" y="4304785"/>
            <a:ext cx="16723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Matching error </a:t>
            </a:r>
            <a:endParaRPr lang="zh-CN" altLang="en-US" dirty="0"/>
          </a:p>
        </p:txBody>
      </p:sp>
      <p:sp>
        <p:nvSpPr>
          <p:cNvPr id="14" name="文本占位符 1">
            <a:extLst>
              <a:ext uri="{FF2B5EF4-FFF2-40B4-BE49-F238E27FC236}">
                <a16:creationId xmlns:a16="http://schemas.microsoft.com/office/drawing/2014/main" id="{06EE6C5D-6449-DF33-6FC3-F4B0C990BA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864933" cy="598488"/>
          </a:xfrm>
        </p:spPr>
        <p:txBody>
          <a:bodyPr/>
          <a:lstStyle/>
          <a:p>
            <a:r>
              <a:rPr lang="en-US" altLang="zh-CN" dirty="0"/>
              <a:t>4.1 Matching method of coordinates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35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445ACA-94AA-B8D1-EE38-7DF14DF4FC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4.2 visualization of scanning path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521938-5D9D-D7D1-331A-CB24DB9A46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BCE054-FE6B-0EEA-7490-70ED9A354F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FB83276-E57E-B81C-8338-35B4B7879D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E40CEE7-3AD9-D89A-2A66-BE043AE32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565" y="2349500"/>
            <a:ext cx="4119969" cy="28392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807023-87D4-AF84-F687-DF1E6B1BC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57" y="1790711"/>
            <a:ext cx="3842731" cy="39987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88CC4EA-C859-37D0-B961-EB6357122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1" y="1796221"/>
            <a:ext cx="1666918" cy="399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18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B6B87A6-C176-0247-0787-352E9EC3FC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10380775" cy="598488"/>
          </a:xfrm>
        </p:spPr>
        <p:txBody>
          <a:bodyPr/>
          <a:lstStyle/>
          <a:p>
            <a:r>
              <a:rPr lang="en-US" altLang="zh-CN" sz="2000" dirty="0"/>
              <a:t>4.3 simulation experiment based on head gauge skin of a large aircraft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F5B677-A3F6-06FF-1720-5CF18A2246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9ED835-4F86-F6F8-BF78-E839A9CEA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8D1697-462E-392E-1BE2-0C09D27131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2FB7F5E-2EDD-4A6A-DCF5-7F8DDE945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14" y="951654"/>
            <a:ext cx="3462261" cy="3108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A2DB25-FFA0-1103-5D5D-A7ABD845F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189" y="953799"/>
            <a:ext cx="3370836" cy="29213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546B9E-082A-498D-4C41-DFDC9244B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559" y="4093426"/>
            <a:ext cx="3883099" cy="2345474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C3899BAD-A7CF-42D7-2D76-051FE226B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扫描动画">
            <a:hlinkClick r:id="" action="ppaction://media"/>
            <a:extLst>
              <a:ext uri="{FF2B5EF4-FFF2-40B4-BE49-F238E27FC236}">
                <a16:creationId xmlns:a16="http://schemas.microsoft.com/office/drawing/2014/main" id="{BE87BDE4-FA7A-86A1-727C-48032293E0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13792" y="4049826"/>
            <a:ext cx="3133171" cy="23113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636DC77-9853-BE5F-D138-5AFD95057460}"/>
              </a:ext>
            </a:extLst>
          </p:cNvPr>
          <p:cNvSpPr txBox="1"/>
          <p:nvPr/>
        </p:nvSpPr>
        <p:spPr>
          <a:xfrm>
            <a:off x="8169414" y="2438842"/>
            <a:ext cx="3370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Iterated 18 times until error reduced to 0.97</a:t>
            </a: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793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4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130000"/>
              </a:lnSpc>
            </a:pPr>
            <a:r>
              <a:rPr lang="en-US" altLang="zh-CN" sz="4000" b="1" dirty="0">
                <a:solidFill>
                  <a:srgbClr val="C60E16"/>
                </a:solidFill>
              </a:rPr>
              <a:t>Summary</a:t>
            </a:r>
            <a:r>
              <a:rPr lang="zh-CN" altLang="en-US" sz="4000" b="1" dirty="0">
                <a:solidFill>
                  <a:srgbClr val="C60E16"/>
                </a:solidFill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05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8604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E22E8-CA7C-6566-D587-3AD39DA37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70CB30-53AF-D43A-A710-41F0A9F190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 Summary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266C5DF2-0CFD-4D9B-AE26-26CCA666B9D7}"/>
              </a:ext>
            </a:extLst>
          </p:cNvPr>
          <p:cNvSpPr/>
          <p:nvPr/>
        </p:nvSpPr>
        <p:spPr>
          <a:xfrm>
            <a:off x="1048743" y="1578847"/>
            <a:ext cx="5020087" cy="7518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Goal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F5B69B-1AE8-F997-9ECE-8AB783D33FB7}"/>
              </a:ext>
            </a:extLst>
          </p:cNvPr>
          <p:cNvSpPr txBox="1"/>
          <p:nvPr/>
        </p:nvSpPr>
        <p:spPr>
          <a:xfrm>
            <a:off x="6566668" y="2223319"/>
            <a:ext cx="5020086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Used NURBS curve and surface reconstruction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99C4496-5E8F-1B38-A9FE-60374C2F9045}"/>
              </a:ext>
            </a:extLst>
          </p:cNvPr>
          <p:cNvSpPr/>
          <p:nvPr/>
        </p:nvSpPr>
        <p:spPr>
          <a:xfrm>
            <a:off x="6566668" y="1601911"/>
            <a:ext cx="5020087" cy="7518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Method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2D0157-1A6A-FF2D-9851-844532E16E36}"/>
              </a:ext>
            </a:extLst>
          </p:cNvPr>
          <p:cNvSpPr txBox="1"/>
          <p:nvPr/>
        </p:nvSpPr>
        <p:spPr>
          <a:xfrm>
            <a:off x="1048743" y="4125501"/>
            <a:ext cx="5020088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Finished reconstruction of free-form prats as planned, with evaluated quality being acceptable.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D5DFC4A-C596-2317-28CF-052F04460ECF}"/>
              </a:ext>
            </a:extLst>
          </p:cNvPr>
          <p:cNvSpPr txBox="1"/>
          <p:nvPr/>
        </p:nvSpPr>
        <p:spPr>
          <a:xfrm>
            <a:off x="6566669" y="4125501"/>
            <a:ext cx="5020084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bg1"/>
                </a:solidFill>
              </a:rPr>
              <a:t>Lack of data prepossessing and physical experiment. 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888E04B-C8A5-3FE3-44BE-A19FAB416F1D}"/>
              </a:ext>
            </a:extLst>
          </p:cNvPr>
          <p:cNvSpPr/>
          <p:nvPr/>
        </p:nvSpPr>
        <p:spPr>
          <a:xfrm>
            <a:off x="1075350" y="3535941"/>
            <a:ext cx="10511403" cy="751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Result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C91E77-6672-BE32-1E73-ABAAB7C286F7}"/>
              </a:ext>
            </a:extLst>
          </p:cNvPr>
          <p:cNvSpPr txBox="1"/>
          <p:nvPr/>
        </p:nvSpPr>
        <p:spPr>
          <a:xfrm>
            <a:off x="1048744" y="2214287"/>
            <a:ext cx="5020086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To establish a surface model based on point clouds and evaluate reconstruction quality.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EC1E2FC-6A2B-6B26-8806-29DBC53C88BE}"/>
              </a:ext>
            </a:extLst>
          </p:cNvPr>
          <p:cNvSpPr/>
          <p:nvPr/>
        </p:nvSpPr>
        <p:spPr>
          <a:xfrm>
            <a:off x="1048743" y="811864"/>
            <a:ext cx="10515173" cy="45345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/>
              <a:t>Reconstruction of curved parts</a:t>
            </a:r>
            <a:endParaRPr lang="zh-CN" altLang="en-US" sz="2000" dirty="0">
              <a:solidFill>
                <a:schemeClr val="l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351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4F6408-9C30-7538-FD73-2FF4A9DA4F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 Summary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0CC832B-B56C-7E9D-CCE4-BDF0F248360A}"/>
              </a:ext>
            </a:extLst>
          </p:cNvPr>
          <p:cNvSpPr/>
          <p:nvPr/>
        </p:nvSpPr>
        <p:spPr>
          <a:xfrm>
            <a:off x="1048743" y="1578847"/>
            <a:ext cx="5020087" cy="7518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Goal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174A868-3C11-5C16-7CDF-CFEAB767AEF9}"/>
              </a:ext>
            </a:extLst>
          </p:cNvPr>
          <p:cNvSpPr txBox="1"/>
          <p:nvPr/>
        </p:nvSpPr>
        <p:spPr>
          <a:xfrm>
            <a:off x="6566668" y="2223319"/>
            <a:ext cx="5020086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bg1"/>
                </a:solidFill>
              </a:rPr>
              <a:t>Generated sample points with equal chord method and zig-zag scanning.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DB33A58-38B0-B887-2632-B5F915929AEC}"/>
              </a:ext>
            </a:extLst>
          </p:cNvPr>
          <p:cNvSpPr/>
          <p:nvPr/>
        </p:nvSpPr>
        <p:spPr>
          <a:xfrm>
            <a:off x="6566668" y="1601911"/>
            <a:ext cx="5020087" cy="7518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Method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791134C-D978-2E91-87DB-3B444FED939A}"/>
              </a:ext>
            </a:extLst>
          </p:cNvPr>
          <p:cNvSpPr txBox="1"/>
          <p:nvPr/>
        </p:nvSpPr>
        <p:spPr>
          <a:xfrm>
            <a:off x="1048743" y="4125501"/>
            <a:ext cx="5020088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Finished path planning with equal chord method as planned, and the result path meets primary goals. 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0C15E7-EB79-6E35-A2C9-EC14274076EE}"/>
              </a:ext>
            </a:extLst>
          </p:cNvPr>
          <p:cNvSpPr txBox="1"/>
          <p:nvPr/>
        </p:nvSpPr>
        <p:spPr>
          <a:xfrm>
            <a:off x="6566669" y="4125501"/>
            <a:ext cx="5020084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bg1"/>
                </a:solidFill>
              </a:rPr>
              <a:t>Calculation efficiency can be increased.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Time complexity can be reduced.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Program structure can be optimized. 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DAD9547-3DE6-BDA3-FD56-3683AD00F405}"/>
              </a:ext>
            </a:extLst>
          </p:cNvPr>
          <p:cNvSpPr/>
          <p:nvPr/>
        </p:nvSpPr>
        <p:spPr>
          <a:xfrm>
            <a:off x="1075350" y="3535941"/>
            <a:ext cx="10511403" cy="751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Result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A89908-DB5D-D970-ECF4-73F50FA70A58}"/>
              </a:ext>
            </a:extLst>
          </p:cNvPr>
          <p:cNvSpPr txBox="1"/>
          <p:nvPr/>
        </p:nvSpPr>
        <p:spPr>
          <a:xfrm>
            <a:off x="1048744" y="2214287"/>
            <a:ext cx="5020086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To solve a path with reliable and complete result.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To reduce test points and increase efficiency.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5A72B36-14B7-B6BF-186E-B1D6769974D1}"/>
              </a:ext>
            </a:extLst>
          </p:cNvPr>
          <p:cNvSpPr/>
          <p:nvPr/>
        </p:nvSpPr>
        <p:spPr>
          <a:xfrm>
            <a:off x="1048743" y="811864"/>
            <a:ext cx="10515173" cy="45345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/>
              <a:t>Scanning path planning</a:t>
            </a:r>
            <a:endParaRPr lang="zh-CN" altLang="en-US" sz="2000" dirty="0">
              <a:solidFill>
                <a:schemeClr val="l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2231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FC829-738A-07D5-ED1B-3071C64E1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3A425E-35E6-0AE6-07E5-72C03C9A4F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 Summary</a:t>
            </a:r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E90B1A6-CECA-BCED-B5A0-E6E28D304D19}"/>
              </a:ext>
            </a:extLst>
          </p:cNvPr>
          <p:cNvSpPr/>
          <p:nvPr/>
        </p:nvSpPr>
        <p:spPr>
          <a:xfrm>
            <a:off x="1048743" y="1578847"/>
            <a:ext cx="5020087" cy="7518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Goal 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E62980-3835-B590-45F6-E055D70BFA84}"/>
              </a:ext>
            </a:extLst>
          </p:cNvPr>
          <p:cNvSpPr txBox="1"/>
          <p:nvPr/>
        </p:nvSpPr>
        <p:spPr>
          <a:xfrm>
            <a:off x="6566668" y="2223319"/>
            <a:ext cx="5020086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bg1"/>
                </a:solidFill>
              </a:rPr>
              <a:t>Combinatorial algorithm including PCA and ICP;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Visualization and simulation software made with qt.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A60D7DE-1087-7A22-3370-47F1CDAD89FF}"/>
              </a:ext>
            </a:extLst>
          </p:cNvPr>
          <p:cNvSpPr/>
          <p:nvPr/>
        </p:nvSpPr>
        <p:spPr>
          <a:xfrm>
            <a:off x="6566668" y="1601911"/>
            <a:ext cx="5020087" cy="7518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Method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0D6DF3-77E4-C46A-4C1A-62FB2D569ECD}"/>
              </a:ext>
            </a:extLst>
          </p:cNvPr>
          <p:cNvSpPr txBox="1"/>
          <p:nvPr/>
        </p:nvSpPr>
        <p:spPr>
          <a:xfrm>
            <a:off x="1048743" y="4125501"/>
            <a:ext cx="5020088" cy="120032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Achieved coordinate matching as planned;</a:t>
            </a:r>
          </a:p>
          <a:p>
            <a:r>
              <a:rPr lang="en-US" altLang="zh-CN" dirty="0"/>
              <a:t>Scanning path point cloud displayed and scanning process simulated.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EB3029-10C3-2ADC-7D66-CC276B3B73D1}"/>
              </a:ext>
            </a:extLst>
          </p:cNvPr>
          <p:cNvSpPr txBox="1"/>
          <p:nvPr/>
        </p:nvSpPr>
        <p:spPr>
          <a:xfrm>
            <a:off x="6566669" y="4125501"/>
            <a:ext cx="5020084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>
                <a:solidFill>
                  <a:schemeClr val="bg1"/>
                </a:solidFill>
              </a:rPr>
              <a:t>ICP method can be optimized.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Visualization software requires more modules and display modes.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Lack of physical experiment.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9E5F65DC-9DB1-F773-1D53-4FE880CEE7F3}"/>
              </a:ext>
            </a:extLst>
          </p:cNvPr>
          <p:cNvSpPr/>
          <p:nvPr/>
        </p:nvSpPr>
        <p:spPr>
          <a:xfrm>
            <a:off x="1075350" y="3535941"/>
            <a:ext cx="10511403" cy="751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Result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2894D37-9D5D-4C21-446B-F1FDC5008ABA}"/>
              </a:ext>
            </a:extLst>
          </p:cNvPr>
          <p:cNvSpPr txBox="1"/>
          <p:nvPr/>
        </p:nvSpPr>
        <p:spPr>
          <a:xfrm>
            <a:off x="1048744" y="2214287"/>
            <a:ext cx="5020086" cy="1200329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To match coordinate of scanning path and robot movement;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To accomplish visualization and simulation of the scanning path.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47BAE96-5B22-FC11-D6A2-D9E3757EA76E}"/>
              </a:ext>
            </a:extLst>
          </p:cNvPr>
          <p:cNvSpPr/>
          <p:nvPr/>
        </p:nvSpPr>
        <p:spPr>
          <a:xfrm>
            <a:off x="1048743" y="811864"/>
            <a:ext cx="10515173" cy="45345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b="1" dirty="0"/>
              <a:t>Coordinate matching and visualization</a:t>
            </a:r>
            <a:endParaRPr lang="zh-CN" altLang="en-US" sz="2000" dirty="0">
              <a:solidFill>
                <a:schemeClr val="l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2917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spc="600" dirty="0"/>
              <a:t>Thank you for listening!</a:t>
            </a:r>
            <a:endParaRPr lang="zh-CN" altLang="en-US" spc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126740" cy="598488"/>
          </a:xfrm>
        </p:spPr>
        <p:txBody>
          <a:bodyPr/>
          <a:lstStyle/>
          <a:p>
            <a:r>
              <a:rPr lang="en-US" altLang="zh-CN" dirty="0"/>
              <a:t>1.1 requirement of aviation surface scanning 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2052F88-1043-4F24-AF27-2BCF4EC18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DAE35C0-F13B-7EAD-2A48-710257DA7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549743-9E6C-9055-D6A7-5AB4D44CD448}"/>
              </a:ext>
            </a:extLst>
          </p:cNvPr>
          <p:cNvSpPr txBox="1"/>
          <p:nvPr/>
        </p:nvSpPr>
        <p:spPr>
          <a:xfrm>
            <a:off x="817944" y="904232"/>
            <a:ext cx="10556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usage of sculptured surfaced parts has been increasing in multiple areas like aerospace or medical equipment.</a:t>
            </a:r>
          </a:p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precision of defect detection is required, for example in airplanes.</a:t>
            </a:r>
            <a:endParaRPr lang="zh-CN" altLang="en-US" sz="2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B3B684A-52AD-7141-55B1-B697682ED4F0}"/>
              </a:ext>
            </a:extLst>
          </p:cNvPr>
          <p:cNvGrpSpPr/>
          <p:nvPr/>
        </p:nvGrpSpPr>
        <p:grpSpPr>
          <a:xfrm>
            <a:off x="6154346" y="2162593"/>
            <a:ext cx="2072231" cy="2930432"/>
            <a:chOff x="2468890" y="2318302"/>
            <a:chExt cx="2072231" cy="293043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68702F0-14DE-9ACD-6EBC-00B8E3004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90" y="2318302"/>
              <a:ext cx="2072231" cy="2520000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F4585F1-B87F-D994-CE5C-3588B6935297}"/>
                </a:ext>
              </a:extLst>
            </p:cNvPr>
            <p:cNvSpPr txBox="1"/>
            <p:nvPr/>
          </p:nvSpPr>
          <p:spPr>
            <a:xfrm>
              <a:off x="2479911" y="4848624"/>
              <a:ext cx="2061210" cy="400110"/>
            </a:xfrm>
            <a:prstGeom prst="rect">
              <a:avLst/>
            </a:prstGeom>
            <a:solidFill>
              <a:srgbClr val="1F4D7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Engine blade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4D49748-994F-F646-F16C-F07FE95BDC4C}"/>
              </a:ext>
            </a:extLst>
          </p:cNvPr>
          <p:cNvGrpSpPr/>
          <p:nvPr/>
        </p:nvGrpSpPr>
        <p:grpSpPr>
          <a:xfrm>
            <a:off x="8625407" y="2162593"/>
            <a:ext cx="2162339" cy="2930432"/>
            <a:chOff x="8188959" y="2168117"/>
            <a:chExt cx="2162339" cy="293043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420136F-0145-C3DD-2439-2B699B8F49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684"/>
            <a:stretch/>
          </p:blipFill>
          <p:spPr>
            <a:xfrm>
              <a:off x="8188959" y="2168117"/>
              <a:ext cx="2162339" cy="2530322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EA62336-DD65-FC22-B529-BE1378223351}"/>
                </a:ext>
              </a:extLst>
            </p:cNvPr>
            <p:cNvSpPr txBox="1"/>
            <p:nvPr/>
          </p:nvSpPr>
          <p:spPr>
            <a:xfrm>
              <a:off x="8194470" y="4698439"/>
              <a:ext cx="2156828" cy="400110"/>
            </a:xfrm>
            <a:prstGeom prst="rect">
              <a:avLst/>
            </a:prstGeom>
            <a:solidFill>
              <a:srgbClr val="1F4D7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n-ea"/>
                </a:rPr>
                <a:t>Radar cover</a:t>
              </a:r>
              <a:endParaRPr lang="zh-CN" altLang="en-US" sz="2000" dirty="0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23" name="图片 22" descr="飞机在飞行&#10;&#10;描述已自动生成">
            <a:extLst>
              <a:ext uri="{FF2B5EF4-FFF2-40B4-BE49-F238E27FC236}">
                <a16:creationId xmlns:a16="http://schemas.microsoft.com/office/drawing/2014/main" id="{B10988B5-8DD1-7444-AC01-21B4BFA61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42" y="2177334"/>
            <a:ext cx="4781074" cy="251558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3CD658D7-FC14-82F2-7046-2898584A72A5}"/>
              </a:ext>
            </a:extLst>
          </p:cNvPr>
          <p:cNvSpPr txBox="1"/>
          <p:nvPr/>
        </p:nvSpPr>
        <p:spPr>
          <a:xfrm>
            <a:off x="974441" y="4692915"/>
            <a:ext cx="4781073" cy="400110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C919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3053E40-EF70-0130-0109-0D7E52DBB132}"/>
              </a:ext>
            </a:extLst>
          </p:cNvPr>
          <p:cNvSpPr/>
          <p:nvPr/>
        </p:nvSpPr>
        <p:spPr>
          <a:xfrm>
            <a:off x="974441" y="5196928"/>
            <a:ext cx="9813305" cy="1005788"/>
          </a:xfrm>
          <a:prstGeom prst="rect">
            <a:avLst/>
          </a:prstGeom>
          <a:solidFill>
            <a:srgbClr val="FBE5D6"/>
          </a:solidFill>
          <a:ln w="25400" cap="flat" cmpd="sng" algn="ctr">
            <a:solidFill>
              <a:srgbClr val="C55A11"/>
            </a:solidFill>
            <a:prstDash val="solid"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rgbClr val="C60E16"/>
                </a:solidFill>
                <a:latin typeface="+mn-ea"/>
              </a:rPr>
              <a:t>Requirement</a:t>
            </a:r>
            <a:r>
              <a:rPr lang="en-US" altLang="zh-CN" sz="2400" dirty="0">
                <a:latin typeface="+mn-ea"/>
              </a:rPr>
              <a:t>: scanning curves in a plane requires </a:t>
            </a:r>
            <a:r>
              <a:rPr lang="en-US" altLang="zh-CN" sz="2400" b="1" dirty="0">
                <a:solidFill>
                  <a:srgbClr val="C60E16"/>
                </a:solidFill>
                <a:latin typeface="+mn-ea"/>
              </a:rPr>
              <a:t>high precision, high stability and high efficiency</a:t>
            </a:r>
            <a:r>
              <a:rPr lang="en-US" altLang="zh-CN" sz="2400" dirty="0">
                <a:latin typeface="+mn-ea"/>
              </a:rPr>
              <a:t>.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0758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213062" cy="598488"/>
          </a:xfrm>
        </p:spPr>
        <p:txBody>
          <a:bodyPr/>
          <a:lstStyle/>
          <a:p>
            <a:r>
              <a:rPr lang="en-US" altLang="zh-CN" dirty="0"/>
              <a:t>1.2 Methods of aviation surface scanning 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2052F88-1043-4F24-AF27-2BCF4EC18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DAE35C0-F13B-7EAD-2A48-710257DA7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549743-9E6C-9055-D6A7-5AB4D44CD448}"/>
              </a:ext>
            </a:extLst>
          </p:cNvPr>
          <p:cNvSpPr txBox="1"/>
          <p:nvPr/>
        </p:nvSpPr>
        <p:spPr>
          <a:xfrm>
            <a:off x="896738" y="825683"/>
            <a:ext cx="10556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dk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Six axis robotic arm ultrasonic scanning system with guide rail is used in this project to conduct nondestructive test of parts with sculptured surface.</a:t>
            </a:r>
            <a:endParaRPr lang="zh-CN" altLang="en-US" sz="240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4C2B45-3DC9-30DE-729E-8C120028772E}"/>
              </a:ext>
            </a:extLst>
          </p:cNvPr>
          <p:cNvSpPr txBox="1"/>
          <p:nvPr/>
        </p:nvSpPr>
        <p:spPr>
          <a:xfrm>
            <a:off x="1972596" y="3913618"/>
            <a:ext cx="3372403" cy="707886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Working principal of ultrasonic detection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7D57BA6-83E1-20CA-7ACD-C530FFCC5D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002" y="1836182"/>
            <a:ext cx="3441411" cy="207743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2CA8C334-B534-EFB2-F6D8-D74ADDCB5BA6}"/>
              </a:ext>
            </a:extLst>
          </p:cNvPr>
          <p:cNvSpPr txBox="1"/>
          <p:nvPr/>
        </p:nvSpPr>
        <p:spPr>
          <a:xfrm>
            <a:off x="6847001" y="3913618"/>
            <a:ext cx="3441411" cy="707886"/>
          </a:xfrm>
          <a:prstGeom prst="rect">
            <a:avLst/>
          </a:prstGeom>
          <a:solidFill>
            <a:srgbClr val="1F4D7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Robot arm scanning system with guide rail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2975F2D-F90A-55C0-A713-17D705C6350F}"/>
              </a:ext>
            </a:extLst>
          </p:cNvPr>
          <p:cNvCxnSpPr>
            <a:cxnSpLocks/>
          </p:cNvCxnSpPr>
          <p:nvPr/>
        </p:nvCxnSpPr>
        <p:spPr>
          <a:xfrm flipV="1">
            <a:off x="6096000" y="1873728"/>
            <a:ext cx="0" cy="4385670"/>
          </a:xfrm>
          <a:prstGeom prst="line">
            <a:avLst/>
          </a:prstGeom>
          <a:ln w="76200" cmpd="dbl">
            <a:gradFill flip="none" rotWithShape="1">
              <a:gsLst>
                <a:gs pos="0">
                  <a:schemeClr val="bg1">
                    <a:alpha val="0"/>
                  </a:schemeClr>
                </a:gs>
                <a:gs pos="85000">
                  <a:srgbClr val="C00000">
                    <a:alpha val="54000"/>
                  </a:srgbClr>
                </a:gs>
                <a:gs pos="19000">
                  <a:srgbClr val="C00000">
                    <a:alpha val="6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65CB69DB-661F-4F37-B78C-7B3376A0ECFE}"/>
              </a:ext>
            </a:extLst>
          </p:cNvPr>
          <p:cNvSpPr/>
          <p:nvPr/>
        </p:nvSpPr>
        <p:spPr>
          <a:xfrm>
            <a:off x="1972598" y="4730274"/>
            <a:ext cx="3372399" cy="1497654"/>
          </a:xfrm>
          <a:prstGeom prst="rect">
            <a:avLst/>
          </a:prstGeom>
          <a:solidFill>
            <a:srgbClr val="FBE5D6"/>
          </a:solidFill>
          <a:ln w="25400" cap="flat" cmpd="sng" algn="ctr">
            <a:solidFill>
              <a:srgbClr val="C55A11"/>
            </a:solidFill>
            <a:prstDash val="solid"/>
          </a:ln>
          <a:effectLst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Strong penetration, high sensitivity to defects such as interlayers and cracks;</a:t>
            </a:r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Safe to manipulate</a:t>
            </a:r>
            <a:endParaRPr lang="zh-CN" altLang="en-US" dirty="0"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253DEE-D8F0-65D8-4AB2-B8E6AC3C4236}"/>
              </a:ext>
            </a:extLst>
          </p:cNvPr>
          <p:cNvSpPr/>
          <p:nvPr/>
        </p:nvSpPr>
        <p:spPr>
          <a:xfrm>
            <a:off x="6847001" y="4621504"/>
            <a:ext cx="3543415" cy="1857753"/>
          </a:xfrm>
          <a:prstGeom prst="rect">
            <a:avLst/>
          </a:prstGeom>
          <a:solidFill>
            <a:srgbClr val="FBE5D6"/>
          </a:solidFill>
          <a:ln w="25400" cap="flat" cmpd="sng" algn="ctr">
            <a:solidFill>
              <a:srgbClr val="C55A11"/>
            </a:solidFill>
            <a:prstDash val="solid"/>
          </a:ln>
          <a:effectLst/>
        </p:spPr>
        <p:txBody>
          <a:bodyPr wrap="square" anchor="ctr">
            <a:spAutoFit/>
          </a:bodyPr>
          <a:lstStyle/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High degree of freedom, capability of detecting workpieces with sculptured surface;</a:t>
            </a:r>
          </a:p>
          <a:p>
            <a:pPr marL="342900" indent="-342900">
              <a:lnSpc>
                <a:spcPct val="13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Strong applicability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1FC4E48-4D22-EE66-7B9D-7BAB4B8B52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915" y="2225535"/>
            <a:ext cx="3423082" cy="1675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092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6" cy="775349"/>
          </a:xfrm>
        </p:spPr>
        <p:txBody>
          <a:bodyPr/>
          <a:lstStyle/>
          <a:p>
            <a:r>
              <a:rPr lang="en-US" altLang="zh-CN" sz="3200" dirty="0"/>
              <a:t>Reconstruction of curved parts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B7B36B1-56E4-44EE-BBDE-D347ADEB09C5}"/>
              </a:ext>
            </a:extLst>
          </p:cNvPr>
          <p:cNvGrpSpPr/>
          <p:nvPr/>
        </p:nvGrpSpPr>
        <p:grpSpPr>
          <a:xfrm>
            <a:off x="7988382" y="0"/>
            <a:ext cx="1976273" cy="2061029"/>
            <a:chOff x="8813368" y="0"/>
            <a:chExt cx="2862842" cy="206102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C0E49D4-4B4D-4777-AD58-1CFBB4C1AB1D}"/>
                </a:ext>
              </a:extLst>
            </p:cNvPr>
            <p:cNvSpPr/>
            <p:nvPr/>
          </p:nvSpPr>
          <p:spPr>
            <a:xfrm>
              <a:off x="8813368" y="0"/>
              <a:ext cx="2862842" cy="2061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b="1" dirty="0">
                  <a:solidFill>
                    <a:schemeClr val="accent1"/>
                  </a:solidFill>
                </a:rPr>
                <a:t>02</a:t>
              </a:r>
              <a:endParaRPr lang="zh-CN" altLang="en-US" sz="96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D24F1F2-05CB-495B-8A37-BDCF577956C6}"/>
                </a:ext>
              </a:extLst>
            </p:cNvPr>
            <p:cNvSpPr/>
            <p:nvPr/>
          </p:nvSpPr>
          <p:spPr>
            <a:xfrm rot="16200000">
              <a:off x="10200076" y="584895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占位符 10" descr="图片包含 树, 户外, 标牌, 街道&#10;&#10;自动生成的说明">
            <a:extLst>
              <a:ext uri="{FF2B5EF4-FFF2-40B4-BE49-F238E27FC236}">
                <a16:creationId xmlns:a16="http://schemas.microsoft.com/office/drawing/2014/main" id="{A4A7B038-606C-444C-A9A9-CEDB73FD15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4" r="216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150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513721" cy="598488"/>
          </a:xfrm>
        </p:spPr>
        <p:txBody>
          <a:bodyPr/>
          <a:lstStyle/>
          <a:p>
            <a:r>
              <a:rPr lang="en-US" altLang="zh-CN" dirty="0"/>
              <a:t>2.1 Literature research and scheme selection</a:t>
            </a:r>
            <a:endParaRPr lang="zh-CN" altLang="en-US" dirty="0"/>
          </a:p>
        </p:txBody>
      </p:sp>
      <p:sp>
        <p:nvSpPr>
          <p:cNvPr id="168" name="文本占位符 167">
            <a:extLst>
              <a:ext uri="{FF2B5EF4-FFF2-40B4-BE49-F238E27FC236}">
                <a16:creationId xmlns:a16="http://schemas.microsoft.com/office/drawing/2014/main" id="{7DA0DD7C-F22C-15E7-BCE9-400CFC5F53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07CECD70-8F6B-E68E-C6D1-0FD190C7B1BD}"/>
              </a:ext>
            </a:extLst>
          </p:cNvPr>
          <p:cNvCxnSpPr>
            <a:cxnSpLocks/>
          </p:cNvCxnSpPr>
          <p:nvPr/>
        </p:nvCxnSpPr>
        <p:spPr>
          <a:xfrm flipV="1">
            <a:off x="7127714" y="1197252"/>
            <a:ext cx="0" cy="4281831"/>
          </a:xfrm>
          <a:prstGeom prst="line">
            <a:avLst/>
          </a:prstGeom>
          <a:ln w="76200" cmpd="dbl">
            <a:gradFill flip="none" rotWithShape="1">
              <a:gsLst>
                <a:gs pos="0">
                  <a:schemeClr val="bg1">
                    <a:alpha val="0"/>
                  </a:schemeClr>
                </a:gs>
                <a:gs pos="85000">
                  <a:srgbClr val="C00000">
                    <a:alpha val="54000"/>
                  </a:srgbClr>
                </a:gs>
                <a:gs pos="19000">
                  <a:srgbClr val="C00000">
                    <a:alpha val="6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矩形 115">
            <a:extLst>
              <a:ext uri="{FF2B5EF4-FFF2-40B4-BE49-F238E27FC236}">
                <a16:creationId xmlns:a16="http://schemas.microsoft.com/office/drawing/2014/main" id="{A85A368C-A982-D8FE-14ED-07C3EF5ACC3C}"/>
              </a:ext>
            </a:extLst>
          </p:cNvPr>
          <p:cNvSpPr/>
          <p:nvPr/>
        </p:nvSpPr>
        <p:spPr>
          <a:xfrm>
            <a:off x="1523291" y="5155923"/>
            <a:ext cx="3540991" cy="85356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>
                <a:latin typeface="+mn-ea"/>
              </a:rPr>
              <a:t>Research content in the field of reconstruction</a:t>
            </a:r>
            <a:endParaRPr lang="zh-CN" altLang="en-US" sz="2000" dirty="0">
              <a:latin typeface="+mn-ea"/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773C212-09B1-37EE-0A35-192B66E878C0}"/>
              </a:ext>
            </a:extLst>
          </p:cNvPr>
          <p:cNvSpPr/>
          <p:nvPr/>
        </p:nvSpPr>
        <p:spPr>
          <a:xfrm>
            <a:off x="7882288" y="5363485"/>
            <a:ext cx="3214653" cy="45345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>
                <a:solidFill>
                  <a:schemeClr val="lt1"/>
                </a:solidFill>
                <a:latin typeface="+mn-ea"/>
              </a:rPr>
              <a:t>Reconstruction methods</a:t>
            </a:r>
            <a:endParaRPr lang="zh-CN" altLang="en-US" sz="2000" dirty="0">
              <a:solidFill>
                <a:schemeClr val="lt1"/>
              </a:solidFill>
              <a:latin typeface="+mn-ea"/>
            </a:endParaRPr>
          </a:p>
        </p:txBody>
      </p:sp>
      <p:pic>
        <p:nvPicPr>
          <p:cNvPr id="119" name="图片 118">
            <a:extLst>
              <a:ext uri="{FF2B5EF4-FFF2-40B4-BE49-F238E27FC236}">
                <a16:creationId xmlns:a16="http://schemas.microsoft.com/office/drawing/2014/main" id="{CDC137AE-46B5-EAAF-9EB9-2A196CF60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9" y="1485811"/>
            <a:ext cx="5586127" cy="36038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16808E0-5248-A84E-928E-DBF6001229DA}"/>
              </a:ext>
            </a:extLst>
          </p:cNvPr>
          <p:cNvSpPr/>
          <p:nvPr/>
        </p:nvSpPr>
        <p:spPr>
          <a:xfrm>
            <a:off x="8391173" y="1429001"/>
            <a:ext cx="2198913" cy="5864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Triangular reconstruction</a:t>
            </a:r>
            <a:endParaRPr lang="zh-CN" altLang="en-US" dirty="0"/>
          </a:p>
        </p:txBody>
      </p:sp>
      <p:sp>
        <p:nvSpPr>
          <p:cNvPr id="121" name="矩形: 圆角 120">
            <a:extLst>
              <a:ext uri="{FF2B5EF4-FFF2-40B4-BE49-F238E27FC236}">
                <a16:creationId xmlns:a16="http://schemas.microsoft.com/office/drawing/2014/main" id="{9036199B-33BA-9C2B-53EB-95E465DEE04A}"/>
              </a:ext>
            </a:extLst>
          </p:cNvPr>
          <p:cNvSpPr/>
          <p:nvPr/>
        </p:nvSpPr>
        <p:spPr>
          <a:xfrm>
            <a:off x="8390159" y="4074791"/>
            <a:ext cx="2198913" cy="7374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NURBS</a:t>
            </a:r>
            <a:r>
              <a:rPr lang="zh-CN" altLang="en-US" dirty="0"/>
              <a:t> </a:t>
            </a:r>
            <a:r>
              <a:rPr lang="en-US" altLang="zh-CN" dirty="0"/>
              <a:t>curves and surfaces</a:t>
            </a:r>
            <a:endParaRPr lang="zh-CN" altLang="en-US" dirty="0"/>
          </a:p>
        </p:txBody>
      </p:sp>
      <p:sp>
        <p:nvSpPr>
          <p:cNvPr id="122" name="矩形: 圆角 121">
            <a:extLst>
              <a:ext uri="{FF2B5EF4-FFF2-40B4-BE49-F238E27FC236}">
                <a16:creationId xmlns:a16="http://schemas.microsoft.com/office/drawing/2014/main" id="{4616D636-3A45-14A9-8950-1F666B5C68F2}"/>
              </a:ext>
            </a:extLst>
          </p:cNvPr>
          <p:cNvSpPr/>
          <p:nvPr/>
        </p:nvSpPr>
        <p:spPr>
          <a:xfrm>
            <a:off x="8390160" y="3438965"/>
            <a:ext cx="2198913" cy="501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B-spline curves and surfaces </a:t>
            </a:r>
            <a:endParaRPr lang="zh-CN" altLang="en-US" dirty="0"/>
          </a:p>
        </p:txBody>
      </p:sp>
      <p:sp>
        <p:nvSpPr>
          <p:cNvPr id="124" name="矩形: 圆角 123">
            <a:extLst>
              <a:ext uri="{FF2B5EF4-FFF2-40B4-BE49-F238E27FC236}">
                <a16:creationId xmlns:a16="http://schemas.microsoft.com/office/drawing/2014/main" id="{A7345CA0-24C1-F420-6138-AC8F4B96DE14}"/>
              </a:ext>
            </a:extLst>
          </p:cNvPr>
          <p:cNvSpPr/>
          <p:nvPr/>
        </p:nvSpPr>
        <p:spPr>
          <a:xfrm>
            <a:off x="8390161" y="2852497"/>
            <a:ext cx="2198913" cy="453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Coons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endParaRPr lang="zh-CN" altLang="en-US" dirty="0"/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50CCFA24-869D-E0BA-B07F-67ABEDCF42B9}"/>
              </a:ext>
            </a:extLst>
          </p:cNvPr>
          <p:cNvSpPr/>
          <p:nvPr/>
        </p:nvSpPr>
        <p:spPr>
          <a:xfrm>
            <a:off x="8391172" y="2148479"/>
            <a:ext cx="2198913" cy="5273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Bezier</a:t>
            </a:r>
            <a:r>
              <a:rPr lang="zh-CN" altLang="en-US" dirty="0"/>
              <a:t> </a:t>
            </a:r>
            <a:r>
              <a:rPr lang="en-US" altLang="zh-CN" dirty="0"/>
              <a:t>curves and surfaces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F24ACC4-1B30-2FD4-6D38-C6A002F0889F}"/>
              </a:ext>
            </a:extLst>
          </p:cNvPr>
          <p:cNvSpPr/>
          <p:nvPr/>
        </p:nvSpPr>
        <p:spPr>
          <a:xfrm>
            <a:off x="711713" y="2503008"/>
            <a:ext cx="890202" cy="23083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application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B1C3ADD-E701-446A-06A7-23326B1B73C0}"/>
              </a:ext>
            </a:extLst>
          </p:cNvPr>
          <p:cNvSpPr/>
          <p:nvPr/>
        </p:nvSpPr>
        <p:spPr>
          <a:xfrm>
            <a:off x="711712" y="4250467"/>
            <a:ext cx="958591" cy="23083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development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849D98-63E1-BC5D-93C4-1D57A6B900C4}"/>
              </a:ext>
            </a:extLst>
          </p:cNvPr>
          <p:cNvSpPr/>
          <p:nvPr/>
        </p:nvSpPr>
        <p:spPr>
          <a:xfrm>
            <a:off x="2395728" y="1809723"/>
            <a:ext cx="1371600" cy="23083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aerospace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55E530-069E-C35E-A749-0B976F679E50}"/>
              </a:ext>
            </a:extLst>
          </p:cNvPr>
          <p:cNvSpPr/>
          <p:nvPr/>
        </p:nvSpPr>
        <p:spPr>
          <a:xfrm>
            <a:off x="2395728" y="2436488"/>
            <a:ext cx="1371600" cy="23083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Shipbuilding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AE7F34E-3333-4E0F-8144-B484F57793F5}"/>
              </a:ext>
            </a:extLst>
          </p:cNvPr>
          <p:cNvSpPr/>
          <p:nvPr/>
        </p:nvSpPr>
        <p:spPr>
          <a:xfrm>
            <a:off x="2395728" y="2995696"/>
            <a:ext cx="1371600" cy="23083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Design process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7FFE11E-C7E5-496B-8270-F4E1EA085C63}"/>
              </a:ext>
            </a:extLst>
          </p:cNvPr>
          <p:cNvSpPr/>
          <p:nvPr/>
        </p:nvSpPr>
        <p:spPr>
          <a:xfrm>
            <a:off x="2395728" y="3516057"/>
            <a:ext cx="1371600" cy="23083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other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9F8002C-DE34-4287-2DEC-17CBF81E165B}"/>
              </a:ext>
            </a:extLst>
          </p:cNvPr>
          <p:cNvSpPr/>
          <p:nvPr/>
        </p:nvSpPr>
        <p:spPr>
          <a:xfrm>
            <a:off x="2335272" y="3933231"/>
            <a:ext cx="1371600" cy="21544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800" dirty="0">
                <a:solidFill>
                  <a:schemeClr val="lt1"/>
                </a:solidFill>
                <a:latin typeface="+mn-ea"/>
              </a:rPr>
              <a:t>Algorithm simplification</a:t>
            </a:r>
            <a:endParaRPr lang="zh-CN" altLang="en-US" sz="8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C30153D-651E-5FF3-463D-795F87DF0499}"/>
              </a:ext>
            </a:extLst>
          </p:cNvPr>
          <p:cNvSpPr/>
          <p:nvPr/>
        </p:nvSpPr>
        <p:spPr>
          <a:xfrm>
            <a:off x="2335272" y="4203421"/>
            <a:ext cx="1398462" cy="33855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800" dirty="0">
                <a:solidFill>
                  <a:schemeClr val="lt1"/>
                </a:solidFill>
                <a:latin typeface="+mn-ea"/>
              </a:rPr>
              <a:t>Math achievement</a:t>
            </a:r>
            <a:r>
              <a:rPr lang="en-US" altLang="zh-CN" sz="800" dirty="0">
                <a:latin typeface="+mn-ea"/>
              </a:rPr>
              <a:t>s application</a:t>
            </a:r>
            <a:endParaRPr lang="zh-CN" altLang="en-US" sz="8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E6729E-B85B-39B0-5624-041B18CCC4CB}"/>
              </a:ext>
            </a:extLst>
          </p:cNvPr>
          <p:cNvSpPr/>
          <p:nvPr/>
        </p:nvSpPr>
        <p:spPr>
          <a:xfrm>
            <a:off x="2333318" y="4559673"/>
            <a:ext cx="1398462" cy="338554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800" dirty="0">
                <a:solidFill>
                  <a:schemeClr val="lt1"/>
                </a:solidFill>
                <a:latin typeface="+mn-ea"/>
              </a:rPr>
              <a:t>Multiple algorithm </a:t>
            </a:r>
            <a:r>
              <a:rPr lang="en-US" altLang="zh-CN" sz="800" dirty="0" err="1">
                <a:solidFill>
                  <a:schemeClr val="lt1"/>
                </a:solidFill>
                <a:latin typeface="+mn-ea"/>
              </a:rPr>
              <a:t>fushion</a:t>
            </a:r>
            <a:endParaRPr lang="zh-CN" altLang="en-US" sz="8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523698-8CAB-0986-160F-32180E56852B}"/>
              </a:ext>
            </a:extLst>
          </p:cNvPr>
          <p:cNvSpPr/>
          <p:nvPr/>
        </p:nvSpPr>
        <p:spPr>
          <a:xfrm>
            <a:off x="4038598" y="1807023"/>
            <a:ext cx="1371600" cy="23083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Blade, gauge skin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D12D69-DC6D-F2E1-DA4F-509EC4881E62}"/>
              </a:ext>
            </a:extLst>
          </p:cNvPr>
          <p:cNvSpPr/>
          <p:nvPr/>
        </p:nvSpPr>
        <p:spPr>
          <a:xfrm>
            <a:off x="4038598" y="2407398"/>
            <a:ext cx="1371600" cy="23083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Blade, hull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81F469D-F6C1-C110-7AAE-B128E7026DB5}"/>
              </a:ext>
            </a:extLst>
          </p:cNvPr>
          <p:cNvSpPr/>
          <p:nvPr/>
        </p:nvSpPr>
        <p:spPr>
          <a:xfrm>
            <a:off x="4096072" y="2995098"/>
            <a:ext cx="1314126" cy="230832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Modelling software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608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文本占位符 167">
            <a:extLst>
              <a:ext uri="{FF2B5EF4-FFF2-40B4-BE49-F238E27FC236}">
                <a16:creationId xmlns:a16="http://schemas.microsoft.com/office/drawing/2014/main" id="{7DA0DD7C-F22C-15E7-BCE9-400CFC5F53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A6828B11-61CF-D2B7-283B-868B656F5028}"/>
              </a:ext>
            </a:extLst>
          </p:cNvPr>
          <p:cNvCxnSpPr>
            <a:cxnSpLocks/>
          </p:cNvCxnSpPr>
          <p:nvPr/>
        </p:nvCxnSpPr>
        <p:spPr>
          <a:xfrm flipV="1">
            <a:off x="3907972" y="1318135"/>
            <a:ext cx="0" cy="4281831"/>
          </a:xfrm>
          <a:prstGeom prst="line">
            <a:avLst/>
          </a:prstGeom>
          <a:ln w="76200" cmpd="dbl">
            <a:gradFill flip="none" rotWithShape="1">
              <a:gsLst>
                <a:gs pos="0">
                  <a:schemeClr val="bg1">
                    <a:alpha val="0"/>
                  </a:schemeClr>
                </a:gs>
                <a:gs pos="85000">
                  <a:srgbClr val="C00000">
                    <a:alpha val="54000"/>
                  </a:srgbClr>
                </a:gs>
                <a:gs pos="19000">
                  <a:srgbClr val="C00000">
                    <a:alpha val="60000"/>
                  </a:srgb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E8994064-2AEC-8C89-1C80-626E8B01298F}"/>
              </a:ext>
            </a:extLst>
          </p:cNvPr>
          <p:cNvSpPr/>
          <p:nvPr/>
        </p:nvSpPr>
        <p:spPr>
          <a:xfrm>
            <a:off x="1172224" y="5146509"/>
            <a:ext cx="1810462" cy="45345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>
                <a:solidFill>
                  <a:schemeClr val="lt1"/>
                </a:solidFill>
                <a:latin typeface="+mn-ea"/>
              </a:rPr>
              <a:t>Work flow</a:t>
            </a:r>
            <a:endParaRPr lang="zh-CN" altLang="en-US" sz="20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32" name="矩形: 圆角 131">
            <a:extLst>
              <a:ext uri="{FF2B5EF4-FFF2-40B4-BE49-F238E27FC236}">
                <a16:creationId xmlns:a16="http://schemas.microsoft.com/office/drawing/2014/main" id="{7BF2B8CA-B70C-9B17-2C10-33DDC6D29E24}"/>
              </a:ext>
            </a:extLst>
          </p:cNvPr>
          <p:cNvSpPr/>
          <p:nvPr/>
        </p:nvSpPr>
        <p:spPr>
          <a:xfrm>
            <a:off x="732341" y="1481078"/>
            <a:ext cx="2641782" cy="6985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Reconstruction of Cross-sectional line</a:t>
            </a:r>
            <a:endParaRPr lang="zh-CN" altLang="en-US" sz="2000" dirty="0"/>
          </a:p>
        </p:txBody>
      </p:sp>
      <p:sp>
        <p:nvSpPr>
          <p:cNvPr id="133" name="矩形: 圆角 132">
            <a:extLst>
              <a:ext uri="{FF2B5EF4-FFF2-40B4-BE49-F238E27FC236}">
                <a16:creationId xmlns:a16="http://schemas.microsoft.com/office/drawing/2014/main" id="{B3D8FE23-64E2-9B88-B115-36742A503734}"/>
              </a:ext>
            </a:extLst>
          </p:cNvPr>
          <p:cNvSpPr/>
          <p:nvPr/>
        </p:nvSpPr>
        <p:spPr>
          <a:xfrm>
            <a:off x="732340" y="2623264"/>
            <a:ext cx="2641782" cy="6985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Reconstruction of surface </a:t>
            </a:r>
            <a:endParaRPr lang="zh-CN" altLang="en-US" sz="2000" dirty="0"/>
          </a:p>
        </p:txBody>
      </p: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842C4D32-CB9A-398E-E386-7ED22549EEF0}"/>
              </a:ext>
            </a:extLst>
          </p:cNvPr>
          <p:cNvSpPr/>
          <p:nvPr/>
        </p:nvSpPr>
        <p:spPr>
          <a:xfrm>
            <a:off x="732340" y="3765451"/>
            <a:ext cx="2641782" cy="69850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Analysis of reconstructed surface</a:t>
            </a:r>
            <a:endParaRPr lang="zh-CN" altLang="en-US" dirty="0"/>
          </a:p>
        </p:txBody>
      </p:sp>
      <p:sp>
        <p:nvSpPr>
          <p:cNvPr id="136" name="箭头: 下 135">
            <a:extLst>
              <a:ext uri="{FF2B5EF4-FFF2-40B4-BE49-F238E27FC236}">
                <a16:creationId xmlns:a16="http://schemas.microsoft.com/office/drawing/2014/main" id="{51CBB4C3-AC97-B4CB-B836-9161A2704339}"/>
              </a:ext>
            </a:extLst>
          </p:cNvPr>
          <p:cNvSpPr/>
          <p:nvPr/>
        </p:nvSpPr>
        <p:spPr>
          <a:xfrm>
            <a:off x="1907973" y="2179585"/>
            <a:ext cx="217714" cy="46523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9" name="箭头: 下 138">
            <a:extLst>
              <a:ext uri="{FF2B5EF4-FFF2-40B4-BE49-F238E27FC236}">
                <a16:creationId xmlns:a16="http://schemas.microsoft.com/office/drawing/2014/main" id="{684601B8-EC03-B071-64AF-39C2FCA95107}"/>
              </a:ext>
            </a:extLst>
          </p:cNvPr>
          <p:cNvSpPr/>
          <p:nvPr/>
        </p:nvSpPr>
        <p:spPr>
          <a:xfrm>
            <a:off x="1907973" y="3329018"/>
            <a:ext cx="217714" cy="46523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28E11BF-7F52-11DF-4304-2F80F6667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08" y="2184122"/>
            <a:ext cx="3669030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41FCA5D-8C49-53F3-7D2D-D2E018036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659" y="1318135"/>
            <a:ext cx="3556000" cy="3016885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1E63718-9BD6-6AFA-2911-3729B1128E31}"/>
              </a:ext>
            </a:extLst>
          </p:cNvPr>
          <p:cNvSpPr/>
          <p:nvPr/>
        </p:nvSpPr>
        <p:spPr>
          <a:xfrm>
            <a:off x="5459009" y="5103920"/>
            <a:ext cx="5291724" cy="45294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>
              <a:lnSpc>
                <a:spcPct val="130000"/>
              </a:lnSpc>
              <a:buClr>
                <a:srgbClr val="C00000"/>
              </a:buClr>
            </a:pPr>
            <a:r>
              <a:rPr lang="en-US" altLang="zh-CN" sz="2000" dirty="0">
                <a:solidFill>
                  <a:schemeClr val="lt1"/>
                </a:solidFill>
                <a:latin typeface="+mn-ea"/>
              </a:rPr>
              <a:t>Test data: </a:t>
            </a:r>
            <a:r>
              <a:rPr lang="en-US" altLang="zh-CN" sz="2000" dirty="0"/>
              <a:t>head gauge skin of a large aircraft</a:t>
            </a:r>
            <a:endParaRPr lang="zh-CN" altLang="en-US" sz="20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5" name="文本占位符 1">
            <a:extLst>
              <a:ext uri="{FF2B5EF4-FFF2-40B4-BE49-F238E27FC236}">
                <a16:creationId xmlns:a16="http://schemas.microsoft.com/office/drawing/2014/main" id="{78DCA766-7ABE-7BF1-710C-F2167BE5BD62}"/>
              </a:ext>
            </a:extLst>
          </p:cNvPr>
          <p:cNvSpPr txBox="1">
            <a:spLocks/>
          </p:cNvSpPr>
          <p:nvPr/>
        </p:nvSpPr>
        <p:spPr>
          <a:xfrm>
            <a:off x="1075350" y="43657"/>
            <a:ext cx="9513721" cy="5984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2.1 Literature research and scheme selection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609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E6D4BC-2C4F-41FC-8D1C-217C9E639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0" y="43657"/>
            <a:ext cx="9374935" cy="598488"/>
          </a:xfrm>
        </p:spPr>
        <p:txBody>
          <a:bodyPr/>
          <a:lstStyle/>
          <a:p>
            <a:r>
              <a:rPr lang="en-US" altLang="zh-CN" dirty="0"/>
              <a:t>2.2 Reconstruction of Cross-sectional line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2052F88-1043-4F24-AF27-2BCF4EC188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AE88277-989B-23BC-4B33-18D37C170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BF488CC-D1E6-F42C-2EC7-9D7B18DBF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8" y="3048549"/>
            <a:ext cx="7347502" cy="301826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9F8E502F-91F3-A2DB-1C5F-1D7ED4847132}"/>
              </a:ext>
            </a:extLst>
          </p:cNvPr>
          <p:cNvSpPr txBox="1"/>
          <p:nvPr/>
        </p:nvSpPr>
        <p:spPr>
          <a:xfrm>
            <a:off x="2239134" y="6038790"/>
            <a:ext cx="4781073" cy="4001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Program structure of reconstruction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EA4F7E4-76EC-199C-67D4-4CCD23E7E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8" y="911482"/>
            <a:ext cx="3167745" cy="52324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9693945-8D3A-97E5-D60B-7F5C08FDB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176" y="791190"/>
            <a:ext cx="4629252" cy="198802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10562C7F-71F7-DEA4-2026-2B371593543A}"/>
              </a:ext>
            </a:extLst>
          </p:cNvPr>
          <p:cNvSpPr/>
          <p:nvPr/>
        </p:nvSpPr>
        <p:spPr>
          <a:xfrm>
            <a:off x="8391173" y="1562011"/>
            <a:ext cx="2437936" cy="4534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Parameterization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BFC1BDF7-3A0C-2AF1-4672-434D1C463700}"/>
              </a:ext>
            </a:extLst>
          </p:cNvPr>
          <p:cNvSpPr/>
          <p:nvPr/>
        </p:nvSpPr>
        <p:spPr>
          <a:xfrm>
            <a:off x="9489616" y="2178119"/>
            <a:ext cx="2198913" cy="453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uniform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CA5E18DD-AC51-FCC7-4E67-67B3436EBCEC}"/>
              </a:ext>
            </a:extLst>
          </p:cNvPr>
          <p:cNvSpPr/>
          <p:nvPr/>
        </p:nvSpPr>
        <p:spPr>
          <a:xfrm>
            <a:off x="9489616" y="3490086"/>
            <a:ext cx="2198913" cy="453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Corrected chord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F49F2A58-A097-A291-2B10-D8860EB9BCF0}"/>
              </a:ext>
            </a:extLst>
          </p:cNvPr>
          <p:cNvSpPr/>
          <p:nvPr/>
        </p:nvSpPr>
        <p:spPr>
          <a:xfrm>
            <a:off x="9489616" y="2821820"/>
            <a:ext cx="2198913" cy="453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chord</a:t>
            </a:r>
            <a:endParaRPr lang="zh-CN" altLang="en-US" dirty="0"/>
          </a:p>
        </p:txBody>
      </p:sp>
      <p:sp>
        <p:nvSpPr>
          <p:cNvPr id="10" name="星形: 五角 9">
            <a:extLst>
              <a:ext uri="{FF2B5EF4-FFF2-40B4-BE49-F238E27FC236}">
                <a16:creationId xmlns:a16="http://schemas.microsoft.com/office/drawing/2014/main" id="{600E4613-6066-21A7-AB63-2065C685115F}"/>
              </a:ext>
            </a:extLst>
          </p:cNvPr>
          <p:cNvSpPr/>
          <p:nvPr/>
        </p:nvSpPr>
        <p:spPr>
          <a:xfrm>
            <a:off x="9107456" y="2881029"/>
            <a:ext cx="334345" cy="3350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89CF9BB-1508-65E8-0C5B-8056E28A5C41}"/>
              </a:ext>
            </a:extLst>
          </p:cNvPr>
          <p:cNvSpPr/>
          <p:nvPr/>
        </p:nvSpPr>
        <p:spPr>
          <a:xfrm>
            <a:off x="8391173" y="4088904"/>
            <a:ext cx="2198913" cy="45345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Boundary condition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3658F92-B290-6F38-3A04-14819CA78883}"/>
              </a:ext>
            </a:extLst>
          </p:cNvPr>
          <p:cNvSpPr/>
          <p:nvPr/>
        </p:nvSpPr>
        <p:spPr>
          <a:xfrm>
            <a:off x="9489616" y="4705012"/>
            <a:ext cx="2198913" cy="453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Close curve</a:t>
            </a:r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E47D3D80-9746-F491-19E1-0919E63BDDC8}"/>
              </a:ext>
            </a:extLst>
          </p:cNvPr>
          <p:cNvSpPr/>
          <p:nvPr/>
        </p:nvSpPr>
        <p:spPr>
          <a:xfrm>
            <a:off x="9489616" y="5348713"/>
            <a:ext cx="2198913" cy="4534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Open curve</a:t>
            </a:r>
            <a:endParaRPr lang="zh-CN" altLang="en-US" dirty="0"/>
          </a:p>
        </p:txBody>
      </p:sp>
      <p:sp>
        <p:nvSpPr>
          <p:cNvPr id="41" name="星形: 五角 40">
            <a:extLst>
              <a:ext uri="{FF2B5EF4-FFF2-40B4-BE49-F238E27FC236}">
                <a16:creationId xmlns:a16="http://schemas.microsoft.com/office/drawing/2014/main" id="{3A1B09F7-D9ED-E3DA-D84F-997D8EE719C3}"/>
              </a:ext>
            </a:extLst>
          </p:cNvPr>
          <p:cNvSpPr/>
          <p:nvPr/>
        </p:nvSpPr>
        <p:spPr>
          <a:xfrm>
            <a:off x="9107456" y="5407922"/>
            <a:ext cx="334345" cy="33503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571F58-48EE-8AF8-09EF-FD5BB7D023E9}"/>
              </a:ext>
            </a:extLst>
          </p:cNvPr>
          <p:cNvSpPr/>
          <p:nvPr/>
        </p:nvSpPr>
        <p:spPr>
          <a:xfrm>
            <a:off x="2771732" y="3490086"/>
            <a:ext cx="1371600" cy="23083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Solve chord length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8C1D86-C6C6-DA7F-592F-F5DF37048B46}"/>
              </a:ext>
            </a:extLst>
          </p:cNvPr>
          <p:cNvSpPr/>
          <p:nvPr/>
        </p:nvSpPr>
        <p:spPr>
          <a:xfrm>
            <a:off x="691472" y="3497706"/>
            <a:ext cx="1371600" cy="23083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Input data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97FA71-73F0-15C2-4A80-99AB0E0C77CB}"/>
              </a:ext>
            </a:extLst>
          </p:cNvPr>
          <p:cNvSpPr/>
          <p:nvPr/>
        </p:nvSpPr>
        <p:spPr>
          <a:xfrm>
            <a:off x="4629670" y="3497706"/>
            <a:ext cx="1371600" cy="23083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Assign parameters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01F3B5A-8B3F-D2AF-CE6B-ED0968FDCA22}"/>
              </a:ext>
            </a:extLst>
          </p:cNvPr>
          <p:cNvSpPr/>
          <p:nvPr/>
        </p:nvSpPr>
        <p:spPr>
          <a:xfrm>
            <a:off x="2697480" y="4378735"/>
            <a:ext cx="1531620" cy="23083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Add boundary condition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E548F8-992E-AEA4-9F4A-44710BFF0ED7}"/>
              </a:ext>
            </a:extLst>
          </p:cNvPr>
          <p:cNvSpPr/>
          <p:nvPr/>
        </p:nvSpPr>
        <p:spPr>
          <a:xfrm>
            <a:off x="4549660" y="4378224"/>
            <a:ext cx="1531620" cy="23083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Solve control points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88ADEC-F0BB-6A73-6AE4-C45DF272226F}"/>
              </a:ext>
            </a:extLst>
          </p:cNvPr>
          <p:cNvSpPr/>
          <p:nvPr/>
        </p:nvSpPr>
        <p:spPr>
          <a:xfrm>
            <a:off x="2697480" y="5292506"/>
            <a:ext cx="1531620" cy="23083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solidFill>
                  <a:schemeClr val="lt1"/>
                </a:solidFill>
                <a:latin typeface="+mn-ea"/>
              </a:rPr>
              <a:t>Solve NURBS curve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93ACEC2-977A-8268-69D6-4A6B4DC58C5E}"/>
              </a:ext>
            </a:extLst>
          </p:cNvPr>
          <p:cNvSpPr/>
          <p:nvPr/>
        </p:nvSpPr>
        <p:spPr>
          <a:xfrm>
            <a:off x="4549660" y="5292506"/>
            <a:ext cx="1531620" cy="23083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900" dirty="0">
                <a:latin typeface="+mn-ea"/>
              </a:rPr>
              <a:t>generate curve </a:t>
            </a:r>
            <a:endParaRPr lang="zh-CN" altLang="en-US" sz="900" dirty="0">
              <a:solidFill>
                <a:schemeClr val="lt1"/>
              </a:solidFill>
              <a:latin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91BC87-354D-BBB7-554D-8EB362576678}"/>
              </a:ext>
            </a:extLst>
          </p:cNvPr>
          <p:cNvSpPr/>
          <p:nvPr/>
        </p:nvSpPr>
        <p:spPr>
          <a:xfrm>
            <a:off x="4229100" y="1051136"/>
            <a:ext cx="145034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000" dirty="0">
                <a:solidFill>
                  <a:sysClr val="windowText" lastClr="000000"/>
                </a:solidFill>
                <a:latin typeface="+mn-ea"/>
              </a:rPr>
              <a:t>Data point coordinate</a:t>
            </a:r>
            <a:endParaRPr lang="zh-CN" altLang="en-US" sz="10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696B703-EBF1-3F98-D1BF-9A52CBC4D378}"/>
              </a:ext>
            </a:extLst>
          </p:cNvPr>
          <p:cNvSpPr/>
          <p:nvPr/>
        </p:nvSpPr>
        <p:spPr>
          <a:xfrm>
            <a:off x="4229100" y="1670083"/>
            <a:ext cx="145034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Node vector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CEF1D17-C01E-1CD6-3FD6-A216956C0038}"/>
              </a:ext>
            </a:extLst>
          </p:cNvPr>
          <p:cNvSpPr/>
          <p:nvPr/>
        </p:nvSpPr>
        <p:spPr>
          <a:xfrm>
            <a:off x="4229100" y="2190059"/>
            <a:ext cx="145034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Control point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7BC4169-F995-6775-3B85-35E0820110C1}"/>
              </a:ext>
            </a:extLst>
          </p:cNvPr>
          <p:cNvSpPr/>
          <p:nvPr/>
        </p:nvSpPr>
        <p:spPr>
          <a:xfrm>
            <a:off x="6687820" y="1924083"/>
            <a:ext cx="1450340" cy="2616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NURBS curve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0E096C9-4DAE-FE48-4E9E-33AD2C9C6F8B}"/>
              </a:ext>
            </a:extLst>
          </p:cNvPr>
          <p:cNvSpPr/>
          <p:nvPr/>
        </p:nvSpPr>
        <p:spPr>
          <a:xfrm>
            <a:off x="5856232" y="1809798"/>
            <a:ext cx="77484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Direct</a:t>
            </a:r>
          </a:p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solve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34C217D-26C9-5475-B608-880B11D7C211}"/>
              </a:ext>
            </a:extLst>
          </p:cNvPr>
          <p:cNvSpPr/>
          <p:nvPr/>
        </p:nvSpPr>
        <p:spPr>
          <a:xfrm rot="16200000">
            <a:off x="3622478" y="1661204"/>
            <a:ext cx="774843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Back</a:t>
            </a:r>
          </a:p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solve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64A80A4-7C78-4DC3-64D1-1D24D404561D}"/>
              </a:ext>
            </a:extLst>
          </p:cNvPr>
          <p:cNvSpPr/>
          <p:nvPr/>
        </p:nvSpPr>
        <p:spPr>
          <a:xfrm>
            <a:off x="6203364" y="1248180"/>
            <a:ext cx="1134201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dirty="0">
                <a:solidFill>
                  <a:sysClr val="windowText" lastClr="000000"/>
                </a:solidFill>
                <a:latin typeface="+mn-ea"/>
              </a:rPr>
              <a:t> 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C0F8EC2-FB32-67A1-47C7-DB004CA9EB92}"/>
              </a:ext>
            </a:extLst>
          </p:cNvPr>
          <p:cNvSpPr/>
          <p:nvPr/>
        </p:nvSpPr>
        <p:spPr>
          <a:xfrm>
            <a:off x="6835142" y="3477012"/>
            <a:ext cx="1045757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b="0" i="0" dirty="0">
                <a:solidFill>
                  <a:srgbClr val="333333"/>
                </a:solidFill>
                <a:effectLst/>
                <a:latin typeface="-apple-system"/>
              </a:rPr>
              <a:t>parameterize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8AE16EA-48FE-9DEC-5588-EEC7ECB7ECE3}"/>
              </a:ext>
            </a:extLst>
          </p:cNvPr>
          <p:cNvSpPr/>
          <p:nvPr/>
        </p:nvSpPr>
        <p:spPr>
          <a:xfrm>
            <a:off x="6796327" y="4376654"/>
            <a:ext cx="1045757" cy="430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b="0" i="0" dirty="0">
                <a:solidFill>
                  <a:srgbClr val="333333"/>
                </a:solidFill>
                <a:effectLst/>
                <a:latin typeface="-apple-system"/>
              </a:rPr>
              <a:t>Solve control point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8CF474F-F51E-3FAC-B5C7-7EEF8606767D}"/>
              </a:ext>
            </a:extLst>
          </p:cNvPr>
          <p:cNvSpPr/>
          <p:nvPr/>
        </p:nvSpPr>
        <p:spPr>
          <a:xfrm>
            <a:off x="6796326" y="5323356"/>
            <a:ext cx="1045757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>
              <a:buClr>
                <a:srgbClr val="C00000"/>
              </a:buClr>
            </a:pPr>
            <a:r>
              <a:rPr lang="en-US" altLang="zh-CN" sz="1100" b="0" i="0" dirty="0">
                <a:solidFill>
                  <a:srgbClr val="333333"/>
                </a:solidFill>
                <a:effectLst/>
                <a:latin typeface="-apple-system"/>
              </a:rPr>
              <a:t>Solve curve</a:t>
            </a:r>
            <a:endParaRPr lang="zh-CN" altLang="en-US" sz="1100" dirty="0">
              <a:solidFill>
                <a:sysClr val="windowText" lastClr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372817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7704</TotalTime>
  <Words>1479</Words>
  <Application>Microsoft Office PowerPoint</Application>
  <PresentationFormat>宽屏</PresentationFormat>
  <Paragraphs>351</Paragraphs>
  <Slides>38</Slides>
  <Notes>12</Notes>
  <HiddenSlides>0</HiddenSlides>
  <MMClips>2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-apple-system</vt:lpstr>
      <vt:lpstr>等线</vt:lpstr>
      <vt:lpstr>黑体</vt:lpstr>
      <vt:lpstr>微软雅黑</vt:lpstr>
      <vt:lpstr>Arial</vt:lpstr>
      <vt:lpstr>Cambria Math</vt:lpstr>
      <vt:lpstr>Times New Roman</vt:lpstr>
      <vt:lpstr>Wingdings</vt:lpstr>
      <vt:lpstr>Office 主题​​</vt:lpstr>
      <vt:lpstr>Equation</vt:lpstr>
      <vt:lpstr>Visualization of multi-axis ultrasonic scanning route simulation for curved parts</vt:lpstr>
      <vt:lpstr>PowerPoint 演示文稿</vt:lpstr>
      <vt:lpstr>Background </vt:lpstr>
      <vt:lpstr>PowerPoint 演示文稿</vt:lpstr>
      <vt:lpstr>PowerPoint 演示文稿</vt:lpstr>
      <vt:lpstr>Reconstruction of curved parts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Scanning path planning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Coordinate matching and visualization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 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子卓 王</cp:lastModifiedBy>
  <cp:revision>359</cp:revision>
  <dcterms:created xsi:type="dcterms:W3CDTF">2019-01-23T14:14:04Z</dcterms:created>
  <dcterms:modified xsi:type="dcterms:W3CDTF">2024-02-09T09:51:46Z</dcterms:modified>
</cp:coreProperties>
</file>